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Lato" panose="020F0502020204030203" pitchFamily="34" charset="0"/>
      <p:regular r:id="rId24"/>
      <p:bold r:id="rId25"/>
      <p:italic r:id="rId26"/>
      <p:boldItalic r:id="rId27"/>
    </p:embeddedFont>
    <p:embeddedFont>
      <p:font typeface="Montserrat" pitchFamily="2" charset="77"/>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4"/>
    <p:restoredTop sz="94635"/>
  </p:normalViewPr>
  <p:slideViewPr>
    <p:cSldViewPr snapToGrid="0">
      <p:cViewPr varScale="1">
        <p:scale>
          <a:sx n="160" d="100"/>
          <a:sy n="160" d="100"/>
        </p:scale>
        <p:origin x="-48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79a875f27a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79a875f27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79a875f27a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79a875f27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79a875f27a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79a875f27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79a875f27a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79a875f27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79a875f27a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79a875f27a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79a875f27a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79a875f27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79a875f27a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79a875f27a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79a875f27a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79a875f27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79a875f27a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79a875f2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79a875f27a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79a875f27a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edcbdc69d8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edcbdc69d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79a875f27a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79a875f27a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79a875f27a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79a875f27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79a875f27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79a875f2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79a875f27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79a875f27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79a875f27a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79a875f27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79a875f27a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79a875f27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79a875f27a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79a875f27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79a875f27a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79a875f27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79a875f27a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79a875f27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Building a Story: The Basics</a:t>
            </a:r>
            <a:endParaRPr/>
          </a:p>
        </p:txBody>
      </p:sp>
      <p:sp>
        <p:nvSpPr>
          <p:cNvPr id="135" name="Google Shape;135;p13"/>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By Nicole Manley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#9</a:t>
            </a:r>
            <a:endParaRPr/>
          </a:p>
        </p:txBody>
      </p:sp>
      <p:sp>
        <p:nvSpPr>
          <p:cNvPr id="203" name="Google Shape;203;p22"/>
          <p:cNvSpPr txBox="1">
            <a:spLocks noGrp="1"/>
          </p:cNvSpPr>
          <p:nvPr>
            <p:ph type="body" idx="1"/>
          </p:nvPr>
        </p:nvSpPr>
        <p:spPr>
          <a:xfrm>
            <a:off x="740700" y="923375"/>
            <a:ext cx="3831300" cy="4220100"/>
          </a:xfrm>
          <a:prstGeom prst="rect">
            <a:avLst/>
          </a:prstGeom>
        </p:spPr>
        <p:txBody>
          <a:bodyPr spcFirstLastPara="1" wrap="square" lIns="91425" tIns="91425" rIns="91425" bIns="91425" anchor="t" anchorCtr="0">
            <a:normAutofit fontScale="70000" lnSpcReduction="20000"/>
          </a:bodyPr>
          <a:lstStyle/>
          <a:p>
            <a:pPr marL="457200" lvl="0" indent="-304165" algn="l" rtl="0">
              <a:spcBef>
                <a:spcPts val="0"/>
              </a:spcBef>
              <a:spcAft>
                <a:spcPts val="0"/>
              </a:spcAft>
              <a:buSzPct val="100000"/>
              <a:buChar char="●"/>
            </a:pPr>
            <a:r>
              <a:rPr lang="en" sz="1700"/>
              <a:t>Close-up of my hand pinching a fidget toy. Transitions to a close-up of my hand drawing a troll, a stone, a broomstick, and a unicorn. </a:t>
            </a:r>
            <a:endParaRPr sz="1700"/>
          </a:p>
          <a:p>
            <a:pPr marL="457200" lvl="0" indent="-304165" algn="l" rtl="0">
              <a:spcBef>
                <a:spcPts val="0"/>
              </a:spcBef>
              <a:spcAft>
                <a:spcPts val="0"/>
              </a:spcAft>
              <a:buSzPct val="100000"/>
              <a:buChar char="●"/>
            </a:pPr>
            <a:r>
              <a:rPr lang="en" sz="1700"/>
              <a:t>Script: “Now, littered throughout this Rising Action are pinch points, which are moments that intensify the stakes and usually challenge the protagonist in a way that involves introducing and utilizing the antagonist. For example, Harry and Ron defeat a mountain troll to save Hermione and deduce that Snape visited the forbidden third floor. These pinch points often occur around a midpoint, some sort of twist in plot or shift in tone, like when Harry figures out that the Sorcerer’s Stone is in the third floor corridor and Snape must be after it. Then, Harry is almost thrown off his broom in his first Quidditch Match, presumably by Snape, and later in the book he stumbles upon a dark, hooded figure feeding on a dead unicorn: Voldemort. This pushes Harry to figure out a way to stop this enemy and save himself.”</a:t>
            </a:r>
            <a:endParaRPr sz="1700"/>
          </a:p>
          <a:p>
            <a:pPr marL="457200" lvl="0" indent="-304165" algn="l" rtl="0">
              <a:spcBef>
                <a:spcPts val="0"/>
              </a:spcBef>
              <a:spcAft>
                <a:spcPts val="0"/>
              </a:spcAft>
              <a:buSzPct val="100000"/>
              <a:buChar char="●"/>
            </a:pPr>
            <a:r>
              <a:rPr lang="en" sz="1700"/>
              <a:t>Background music: Background music increases in intensity.</a:t>
            </a:r>
            <a:endParaRPr sz="1700"/>
          </a:p>
        </p:txBody>
      </p:sp>
      <p:pic>
        <p:nvPicPr>
          <p:cNvPr id="204" name="Google Shape;204;p22" descr="Hand squeezing fidget toy."/>
          <p:cNvPicPr preferRelativeResize="0"/>
          <p:nvPr/>
        </p:nvPicPr>
        <p:blipFill>
          <a:blip r:embed="rId3">
            <a:alphaModFix/>
          </a:blip>
          <a:stretch>
            <a:fillRect/>
          </a:stretch>
        </p:blipFill>
        <p:spPr>
          <a:xfrm>
            <a:off x="4694675" y="330450"/>
            <a:ext cx="4267203" cy="1983582"/>
          </a:xfrm>
          <a:prstGeom prst="rect">
            <a:avLst/>
          </a:prstGeom>
          <a:noFill/>
          <a:ln>
            <a:noFill/>
          </a:ln>
        </p:spPr>
      </p:pic>
      <p:pic>
        <p:nvPicPr>
          <p:cNvPr id="205" name="Google Shape;205;p22" descr="Graphics showing a troll, a red stone, a broomstick, a drawing hand, and a unicorn."/>
          <p:cNvPicPr preferRelativeResize="0"/>
          <p:nvPr/>
        </p:nvPicPr>
        <p:blipFill>
          <a:blip r:embed="rId4">
            <a:alphaModFix/>
          </a:blip>
          <a:stretch>
            <a:fillRect/>
          </a:stretch>
        </p:blipFill>
        <p:spPr>
          <a:xfrm>
            <a:off x="4902800" y="2314032"/>
            <a:ext cx="3722476" cy="25246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#10</a:t>
            </a:r>
            <a:endParaRPr/>
          </a:p>
        </p:txBody>
      </p:sp>
      <p:sp>
        <p:nvSpPr>
          <p:cNvPr id="211" name="Google Shape;211;p23"/>
          <p:cNvSpPr txBox="1">
            <a:spLocks noGrp="1"/>
          </p:cNvSpPr>
          <p:nvPr>
            <p:ph type="body" idx="1"/>
          </p:nvPr>
        </p:nvSpPr>
        <p:spPr>
          <a:xfrm>
            <a:off x="1297500" y="1072025"/>
            <a:ext cx="3509100" cy="3903000"/>
          </a:xfrm>
          <a:prstGeom prst="rect">
            <a:avLst/>
          </a:prstGeom>
        </p:spPr>
        <p:txBody>
          <a:bodyPr spcFirstLastPara="1" wrap="square" lIns="91425" tIns="91425" rIns="91425" bIns="91425" anchor="t" anchorCtr="0">
            <a:normAutofit fontScale="70000" lnSpcReduction="20000"/>
          </a:bodyPr>
          <a:lstStyle/>
          <a:p>
            <a:pPr marL="457200" lvl="0" indent="-304165" algn="l" rtl="0">
              <a:spcBef>
                <a:spcPts val="0"/>
              </a:spcBef>
              <a:spcAft>
                <a:spcPts val="0"/>
              </a:spcAft>
              <a:buSzPct val="100000"/>
              <a:buChar char="●"/>
            </a:pPr>
            <a:r>
              <a:rPr lang="en" sz="1700"/>
              <a:t>Close-up of my hand writing “Climax” on the diagram. Little animation of an explosion. </a:t>
            </a:r>
            <a:endParaRPr sz="1700"/>
          </a:p>
          <a:p>
            <a:pPr marL="457200" lvl="0" indent="-304165" algn="l" rtl="0">
              <a:spcBef>
                <a:spcPts val="0"/>
              </a:spcBef>
              <a:spcAft>
                <a:spcPts val="0"/>
              </a:spcAft>
              <a:buSzPct val="100000"/>
              <a:buChar char="●"/>
            </a:pPr>
            <a:r>
              <a:rPr lang="en" sz="1700"/>
              <a:t>Script: “The climax is the most dramatic and arguably important section of a book. Plots and subplots converge, characters arcs reach their potential, the action is at its peak, the themes and emotions are all heightened. Whatever plot you’ve written up to this point, it must pay off in a satisfactory way. This is in the Act 3 of </a:t>
            </a:r>
            <a:r>
              <a:rPr lang="en" sz="1700" i="1"/>
              <a:t>Sorcerer’s Stone</a:t>
            </a:r>
            <a:r>
              <a:rPr lang="en" sz="1700"/>
              <a:t> (which starts when Harry and his friends confront the three-headed dog in the forbidden corridor, culminating with Harry discovering that Professor Quirrell is the real enemy and possesses Voldemort in the back of his head, and Harry fights to protect the Sorcerer’s Stone.”</a:t>
            </a:r>
            <a:endParaRPr sz="1700"/>
          </a:p>
          <a:p>
            <a:pPr marL="457200" lvl="0" indent="-304165" algn="l" rtl="0">
              <a:spcBef>
                <a:spcPts val="0"/>
              </a:spcBef>
              <a:spcAft>
                <a:spcPts val="0"/>
              </a:spcAft>
              <a:buSzPct val="100000"/>
              <a:buChar char="●"/>
            </a:pPr>
            <a:r>
              <a:rPr lang="en" sz="1700"/>
              <a:t>Background music: Background music is at its most intense.</a:t>
            </a:r>
            <a:endParaRPr sz="1700"/>
          </a:p>
        </p:txBody>
      </p:sp>
      <p:pic>
        <p:nvPicPr>
          <p:cNvPr id="212" name="Google Shape;212;p23" descr="A hand drawing a plot structure on a whiteboard, with &quot;Exposition,&quot; &quot;Inciting Incident,&quot; &quot;Rising Action,&quot; and &quot;Climax&quot; written out. There is an explosion icon next to &quot;Climax.&quot;"/>
          <p:cNvPicPr preferRelativeResize="0"/>
          <p:nvPr/>
        </p:nvPicPr>
        <p:blipFill>
          <a:blip r:embed="rId3">
            <a:alphaModFix/>
          </a:blip>
          <a:stretch>
            <a:fillRect/>
          </a:stretch>
        </p:blipFill>
        <p:spPr>
          <a:xfrm>
            <a:off x="4889625" y="885425"/>
            <a:ext cx="4032599" cy="26897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#9</a:t>
            </a:r>
            <a:endParaRPr/>
          </a:p>
        </p:txBody>
      </p:sp>
      <p:sp>
        <p:nvSpPr>
          <p:cNvPr id="218" name="Google Shape;218;p24"/>
          <p:cNvSpPr txBox="1">
            <a:spLocks noGrp="1"/>
          </p:cNvSpPr>
          <p:nvPr>
            <p:ph type="body" idx="1"/>
          </p:nvPr>
        </p:nvSpPr>
        <p:spPr>
          <a:xfrm>
            <a:off x="1297500" y="1116150"/>
            <a:ext cx="3519000" cy="3789600"/>
          </a:xfrm>
          <a:prstGeom prst="rect">
            <a:avLst/>
          </a:prstGeom>
        </p:spPr>
        <p:txBody>
          <a:bodyPr spcFirstLastPara="1" wrap="square" lIns="91425" tIns="91425" rIns="91425" bIns="91425" anchor="t" anchorCtr="0">
            <a:normAutofit fontScale="70000"/>
          </a:bodyPr>
          <a:lstStyle/>
          <a:p>
            <a:pPr marL="457200" lvl="0" indent="-304165" algn="l" rtl="0">
              <a:spcBef>
                <a:spcPts val="0"/>
              </a:spcBef>
              <a:spcAft>
                <a:spcPts val="0"/>
              </a:spcAft>
              <a:buSzPct val="100000"/>
              <a:buChar char="●"/>
            </a:pPr>
            <a:r>
              <a:rPr lang="en" sz="1700"/>
              <a:t>Close-up of my hand writing “Falling Action” on the diagram. Transitions to my hand drawing a picture of Dumbledore’s head and a pile of jelly beans.</a:t>
            </a:r>
            <a:endParaRPr sz="1700"/>
          </a:p>
          <a:p>
            <a:pPr marL="457200" lvl="0" indent="-304165" algn="l" rtl="0">
              <a:spcBef>
                <a:spcPts val="0"/>
              </a:spcBef>
              <a:spcAft>
                <a:spcPts val="0"/>
              </a:spcAft>
              <a:buSzPct val="100000"/>
              <a:buChar char="●"/>
            </a:pPr>
            <a:r>
              <a:rPr lang="en" sz="1700"/>
              <a:t>Script: “The Falling Action illustrate the consequences of the climax. What did the characters win, lose, learn? How did they grow? What happens next? The story is winding down. Harry wakes up in a hospital bed with Headmaster Dumbledore visiting him, explaining that Quirrell is dead, the Sorcerer’s Stone will be destroyed, and Harry has a unique protection against Voldemort that occurred due to love, when his mother sacrificed her life for him.”</a:t>
            </a:r>
            <a:endParaRPr sz="1700"/>
          </a:p>
          <a:p>
            <a:pPr marL="457200" lvl="0" indent="-304165" algn="l" rtl="0">
              <a:spcBef>
                <a:spcPts val="0"/>
              </a:spcBef>
              <a:spcAft>
                <a:spcPts val="0"/>
              </a:spcAft>
              <a:buSzPct val="100000"/>
              <a:buChar char="●"/>
            </a:pPr>
            <a:r>
              <a:rPr lang="en" sz="1700"/>
              <a:t>Background music: Background music softens and turns sweeter.</a:t>
            </a:r>
            <a:endParaRPr sz="1700"/>
          </a:p>
        </p:txBody>
      </p:sp>
      <p:pic>
        <p:nvPicPr>
          <p:cNvPr id="219" name="Google Shape;219;p24" descr="Graphics including a wizard, jelly beans, and a drawing hand."/>
          <p:cNvPicPr preferRelativeResize="0"/>
          <p:nvPr/>
        </p:nvPicPr>
        <p:blipFill>
          <a:blip r:embed="rId3">
            <a:alphaModFix/>
          </a:blip>
          <a:stretch>
            <a:fillRect/>
          </a:stretch>
        </p:blipFill>
        <p:spPr>
          <a:xfrm>
            <a:off x="4968900" y="2381925"/>
            <a:ext cx="4022702" cy="2708646"/>
          </a:xfrm>
          <a:prstGeom prst="rect">
            <a:avLst/>
          </a:prstGeom>
          <a:noFill/>
          <a:ln>
            <a:noFill/>
          </a:ln>
        </p:spPr>
      </p:pic>
      <p:pic>
        <p:nvPicPr>
          <p:cNvPr id="220" name="Google Shape;220;p24" descr="A hand drawing a plot structure on a whiteboard, with &quot;Exposition,&quot; &quot;Inciting Incident,&quot; &quot;Rising Action,&quot; &quot;Climax,&quot; and &quot;Falling Action&quot; written out. There is an explosion icon next to &quot;Climax.&quot;"/>
          <p:cNvPicPr preferRelativeResize="0"/>
          <p:nvPr/>
        </p:nvPicPr>
        <p:blipFill>
          <a:blip r:embed="rId4">
            <a:alphaModFix/>
          </a:blip>
          <a:stretch>
            <a:fillRect/>
          </a:stretch>
        </p:blipFill>
        <p:spPr>
          <a:xfrm>
            <a:off x="5480895" y="117413"/>
            <a:ext cx="3395149" cy="22645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#10</a:t>
            </a:r>
            <a:endParaRPr/>
          </a:p>
        </p:txBody>
      </p:sp>
      <p:sp>
        <p:nvSpPr>
          <p:cNvPr id="226" name="Google Shape;226;p25"/>
          <p:cNvSpPr txBox="1">
            <a:spLocks noGrp="1"/>
          </p:cNvSpPr>
          <p:nvPr>
            <p:ph type="body" idx="1"/>
          </p:nvPr>
        </p:nvSpPr>
        <p:spPr>
          <a:xfrm>
            <a:off x="1297500" y="1116150"/>
            <a:ext cx="3538800" cy="3700200"/>
          </a:xfrm>
          <a:prstGeom prst="rect">
            <a:avLst/>
          </a:prstGeom>
        </p:spPr>
        <p:txBody>
          <a:bodyPr spcFirstLastPara="1" wrap="square" lIns="91425" tIns="91425" rIns="91425" bIns="91425" anchor="t" anchorCtr="0">
            <a:normAutofit fontScale="70000" lnSpcReduction="10000"/>
          </a:bodyPr>
          <a:lstStyle/>
          <a:p>
            <a:pPr marL="457200" lvl="0" indent="-304165" algn="l" rtl="0">
              <a:spcBef>
                <a:spcPts val="0"/>
              </a:spcBef>
              <a:spcAft>
                <a:spcPts val="0"/>
              </a:spcAft>
              <a:buSzPct val="100000"/>
              <a:buChar char="●"/>
            </a:pPr>
            <a:r>
              <a:rPr lang="en" sz="1700"/>
              <a:t>Close-up of my hand writing “Resolution” on the diagram. Transitions to my hand drawing a train. </a:t>
            </a:r>
            <a:endParaRPr sz="1700"/>
          </a:p>
          <a:p>
            <a:pPr marL="457200" lvl="0" indent="-304165" algn="l" rtl="0">
              <a:spcBef>
                <a:spcPts val="0"/>
              </a:spcBef>
              <a:spcAft>
                <a:spcPts val="0"/>
              </a:spcAft>
              <a:buSzPct val="100000"/>
              <a:buChar char="●"/>
            </a:pPr>
            <a:r>
              <a:rPr lang="en" sz="1700"/>
              <a:t>Script: “The Resolution wraps all, or most, remaining plot threads. Questions are answered, character arcs complete, and the journey ends. Now, if this is a book in a series, then there can still be some plot threads dangling for future use or incomplete arcs, but be careful with this, because while cliffhangers are fun, they can feel cheap over time. Harry retakes the Hogwarts train to return to his relatives, but not before receiving a photobook of his parents and acknowledging that Hogwarts is his new home.”</a:t>
            </a:r>
            <a:endParaRPr sz="1700"/>
          </a:p>
          <a:p>
            <a:pPr marL="457200" lvl="0" indent="-304165" algn="l" rtl="0">
              <a:spcBef>
                <a:spcPts val="0"/>
              </a:spcBef>
              <a:spcAft>
                <a:spcPts val="0"/>
              </a:spcAft>
              <a:buSzPct val="100000"/>
              <a:buChar char="●"/>
            </a:pPr>
            <a:r>
              <a:rPr lang="en" sz="1700"/>
              <a:t>Background music: Background music continues softly.</a:t>
            </a:r>
            <a:endParaRPr sz="1700"/>
          </a:p>
        </p:txBody>
      </p:sp>
      <p:pic>
        <p:nvPicPr>
          <p:cNvPr id="227" name="Google Shape;227;p25" descr="A hand drawing a train."/>
          <p:cNvPicPr preferRelativeResize="0"/>
          <p:nvPr/>
        </p:nvPicPr>
        <p:blipFill>
          <a:blip r:embed="rId3">
            <a:alphaModFix/>
          </a:blip>
          <a:stretch>
            <a:fillRect/>
          </a:stretch>
        </p:blipFill>
        <p:spPr>
          <a:xfrm>
            <a:off x="4988700" y="2113225"/>
            <a:ext cx="4002903" cy="2703132"/>
          </a:xfrm>
          <a:prstGeom prst="rect">
            <a:avLst/>
          </a:prstGeom>
          <a:noFill/>
          <a:ln>
            <a:noFill/>
          </a:ln>
        </p:spPr>
      </p:pic>
      <p:pic>
        <p:nvPicPr>
          <p:cNvPr id="228" name="Google Shape;228;p25" descr="A hand drawing a plot structure on a whiteboard, with &quot;Exposition,&quot; &quot;Inciting Incident,&quot; &quot;Rising Action,&quot; &quot;Climax,&quot; &quot;Falling Action,&quot; and &quot;Resolution&quot; written out. There is an explosion icon next to &quot;Climax.&quot;"/>
          <p:cNvPicPr preferRelativeResize="0"/>
          <p:nvPr/>
        </p:nvPicPr>
        <p:blipFill>
          <a:blip r:embed="rId4">
            <a:alphaModFix/>
          </a:blip>
          <a:stretch>
            <a:fillRect/>
          </a:stretch>
        </p:blipFill>
        <p:spPr>
          <a:xfrm>
            <a:off x="5185823" y="0"/>
            <a:ext cx="3380352" cy="22546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#11</a:t>
            </a:r>
            <a:endParaRPr/>
          </a:p>
        </p:txBody>
      </p:sp>
      <p:sp>
        <p:nvSpPr>
          <p:cNvPr id="234" name="Google Shape;234;p26"/>
          <p:cNvSpPr txBox="1">
            <a:spLocks noGrp="1"/>
          </p:cNvSpPr>
          <p:nvPr>
            <p:ph type="body" idx="1"/>
          </p:nvPr>
        </p:nvSpPr>
        <p:spPr>
          <a:xfrm>
            <a:off x="1297500" y="1116150"/>
            <a:ext cx="3538800" cy="3839100"/>
          </a:xfrm>
          <a:prstGeom prst="rect">
            <a:avLst/>
          </a:prstGeom>
        </p:spPr>
        <p:txBody>
          <a:bodyPr spcFirstLastPara="1" wrap="square" lIns="91425" tIns="91425" rIns="91425" bIns="91425" anchor="t" anchorCtr="0">
            <a:normAutofit fontScale="85000" lnSpcReduction="20000"/>
          </a:bodyPr>
          <a:lstStyle/>
          <a:p>
            <a:pPr marL="457200" lvl="0" indent="-320357" algn="l" rtl="0">
              <a:spcBef>
                <a:spcPts val="0"/>
              </a:spcBef>
              <a:spcAft>
                <a:spcPts val="0"/>
              </a:spcAft>
              <a:buSzPct val="100000"/>
              <a:buChar char="●"/>
            </a:pPr>
            <a:r>
              <a:rPr lang="en" sz="1700"/>
              <a:t>Medium shot of me sitting at the table, wrapping up the story structure section.</a:t>
            </a:r>
            <a:endParaRPr sz="1700"/>
          </a:p>
          <a:p>
            <a:pPr marL="457200" lvl="0" indent="-320357" algn="l" rtl="0">
              <a:spcBef>
                <a:spcPts val="0"/>
              </a:spcBef>
              <a:spcAft>
                <a:spcPts val="0"/>
              </a:spcAft>
              <a:buSzPct val="100000"/>
              <a:buChar char="●"/>
            </a:pPr>
            <a:r>
              <a:rPr lang="en" sz="1700"/>
              <a:t>Script: “So, I walked us through a classic story structure and the a bit of the Three Acts structure (beginning, middle, and end). But there are so many cool variations. There’s the Seven Points Structure, the Save the Cat Structure, the Hero’s Journey, all of which can </a:t>
            </a:r>
            <a:r>
              <a:rPr lang="en" sz="1700" i="1"/>
              <a:t>also </a:t>
            </a:r>
            <a:r>
              <a:rPr lang="en" sz="1700"/>
              <a:t>fit Harry Potter. It can be </a:t>
            </a:r>
            <a:r>
              <a:rPr lang="en" sz="1700" i="1"/>
              <a:t>so </a:t>
            </a:r>
            <a:r>
              <a:rPr lang="en" sz="1700"/>
              <a:t>much easier to write your story when you have some architecture to build on.”</a:t>
            </a:r>
            <a:endParaRPr sz="1700"/>
          </a:p>
          <a:p>
            <a:pPr marL="457200" lvl="0" indent="-320357" algn="l" rtl="0">
              <a:spcBef>
                <a:spcPts val="0"/>
              </a:spcBef>
              <a:spcAft>
                <a:spcPts val="0"/>
              </a:spcAft>
              <a:buSzPct val="100000"/>
              <a:buChar char="●"/>
            </a:pPr>
            <a:r>
              <a:rPr lang="en" sz="1700"/>
              <a:t>Background music: Background music continues softly.</a:t>
            </a:r>
            <a:endParaRPr sz="1700"/>
          </a:p>
        </p:txBody>
      </p:sp>
      <p:pic>
        <p:nvPicPr>
          <p:cNvPr id="235" name="Google Shape;235;p26" descr="A woman sitting at a table."/>
          <p:cNvPicPr preferRelativeResize="0"/>
          <p:nvPr/>
        </p:nvPicPr>
        <p:blipFill>
          <a:blip r:embed="rId3">
            <a:alphaModFix/>
          </a:blip>
          <a:stretch>
            <a:fillRect/>
          </a:stretch>
        </p:blipFill>
        <p:spPr>
          <a:xfrm>
            <a:off x="4939150" y="1351225"/>
            <a:ext cx="4002903" cy="278131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#12</a:t>
            </a:r>
            <a:endParaRPr/>
          </a:p>
        </p:txBody>
      </p:sp>
      <p:sp>
        <p:nvSpPr>
          <p:cNvPr id="241" name="Google Shape;241;p27"/>
          <p:cNvSpPr txBox="1">
            <a:spLocks noGrp="1"/>
          </p:cNvSpPr>
          <p:nvPr>
            <p:ph type="body" idx="1"/>
          </p:nvPr>
        </p:nvSpPr>
        <p:spPr>
          <a:xfrm>
            <a:off x="1297500" y="1050500"/>
            <a:ext cx="3528900" cy="3885000"/>
          </a:xfrm>
          <a:prstGeom prst="rect">
            <a:avLst/>
          </a:prstGeom>
        </p:spPr>
        <p:txBody>
          <a:bodyPr spcFirstLastPara="1" wrap="square" lIns="91425" tIns="91425" rIns="91425" bIns="91425" anchor="t" anchorCtr="0">
            <a:normAutofit fontScale="92500" lnSpcReduction="20000"/>
          </a:bodyPr>
          <a:lstStyle/>
          <a:p>
            <a:pPr marL="457200" lvl="0" indent="-328453" algn="l" rtl="0">
              <a:spcBef>
                <a:spcPts val="0"/>
              </a:spcBef>
              <a:spcAft>
                <a:spcPts val="0"/>
              </a:spcAft>
              <a:buSzPct val="100000"/>
              <a:buChar char="●"/>
            </a:pPr>
            <a:r>
              <a:rPr lang="en" sz="1700"/>
              <a:t>Medium shot of me sitting at the table and holding up white board, starting the new section: Creating Characters.</a:t>
            </a:r>
            <a:endParaRPr sz="1700"/>
          </a:p>
          <a:p>
            <a:pPr marL="457200" lvl="0" indent="-328453" algn="l" rtl="0">
              <a:spcBef>
                <a:spcPts val="0"/>
              </a:spcBef>
              <a:spcAft>
                <a:spcPts val="0"/>
              </a:spcAft>
              <a:buSzPct val="100000"/>
              <a:buChar char="●"/>
            </a:pPr>
            <a:r>
              <a:rPr lang="en" sz="1700"/>
              <a:t>Script: “Now, to me, this is the most fun part. How do you create realistic, three-dimensional, compelling characters? It’s not an easy task, but it’s worthwhile, because usually the most emotional, impactful, and thematic parts of the story are captured within the characters.”</a:t>
            </a:r>
            <a:endParaRPr sz="1700"/>
          </a:p>
          <a:p>
            <a:pPr marL="457200" lvl="0" indent="-328453" algn="l" rtl="0">
              <a:spcBef>
                <a:spcPts val="0"/>
              </a:spcBef>
              <a:spcAft>
                <a:spcPts val="0"/>
              </a:spcAft>
              <a:buSzPct val="100000"/>
              <a:buChar char="●"/>
            </a:pPr>
            <a:r>
              <a:rPr lang="en" sz="1700"/>
              <a:t>Background music: Background music changes to a light and lively song.</a:t>
            </a:r>
            <a:endParaRPr sz="1700"/>
          </a:p>
        </p:txBody>
      </p:sp>
      <p:pic>
        <p:nvPicPr>
          <p:cNvPr id="242" name="Google Shape;242;p27" descr="A woman sitting at a table with &quot;Creating Characters&quot; on a whiteboard near her."/>
          <p:cNvPicPr preferRelativeResize="0"/>
          <p:nvPr/>
        </p:nvPicPr>
        <p:blipFill>
          <a:blip r:embed="rId3">
            <a:alphaModFix/>
          </a:blip>
          <a:stretch>
            <a:fillRect/>
          </a:stretch>
        </p:blipFill>
        <p:spPr>
          <a:xfrm>
            <a:off x="4978800" y="1050500"/>
            <a:ext cx="4012800" cy="278819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#13</a:t>
            </a:r>
            <a:endParaRPr/>
          </a:p>
        </p:txBody>
      </p:sp>
      <p:sp>
        <p:nvSpPr>
          <p:cNvPr id="248" name="Google Shape;248;p28"/>
          <p:cNvSpPr txBox="1">
            <a:spLocks noGrp="1"/>
          </p:cNvSpPr>
          <p:nvPr>
            <p:ph type="body" idx="1"/>
          </p:nvPr>
        </p:nvSpPr>
        <p:spPr>
          <a:xfrm>
            <a:off x="1297500" y="943200"/>
            <a:ext cx="3608100" cy="4061700"/>
          </a:xfrm>
          <a:prstGeom prst="rect">
            <a:avLst/>
          </a:prstGeom>
        </p:spPr>
        <p:txBody>
          <a:bodyPr spcFirstLastPara="1" wrap="square" lIns="91425" tIns="91425" rIns="91425" bIns="91425" anchor="t" anchorCtr="0">
            <a:normAutofit fontScale="77500" lnSpcReduction="10000"/>
          </a:bodyPr>
          <a:lstStyle/>
          <a:p>
            <a:pPr marL="457200" lvl="0" indent="-312261" algn="l" rtl="0">
              <a:spcBef>
                <a:spcPts val="0"/>
              </a:spcBef>
              <a:spcAft>
                <a:spcPts val="0"/>
              </a:spcAft>
              <a:buSzPct val="100000"/>
              <a:buChar char="●"/>
            </a:pPr>
            <a:r>
              <a:rPr lang="en" sz="1700"/>
              <a:t>Close-up of a plain stick figure drawing. Transitions to dollar bills being pushed over in exchange for food, then my hand waving a fake wand. Transitions to drawings of a sad face and angry face.</a:t>
            </a:r>
            <a:endParaRPr sz="1700"/>
          </a:p>
          <a:p>
            <a:pPr marL="457200" lvl="0" indent="-312261" algn="l" rtl="0">
              <a:spcBef>
                <a:spcPts val="0"/>
              </a:spcBef>
              <a:spcAft>
                <a:spcPts val="0"/>
              </a:spcAft>
              <a:buSzPct val="100000"/>
              <a:buChar char="●"/>
            </a:pPr>
            <a:r>
              <a:rPr lang="en" sz="1700"/>
              <a:t>Script: “All right. So, we’re starting from scratch here. In my opinion, the ultimate key to an engaging character is that they must </a:t>
            </a:r>
            <a:r>
              <a:rPr lang="en" sz="1700" i="1"/>
              <a:t>want </a:t>
            </a:r>
            <a:r>
              <a:rPr lang="en" sz="1700"/>
              <a:t>something. They can want to buy food, they can want to take over the world with magic, but they need to want something </a:t>
            </a:r>
            <a:r>
              <a:rPr lang="en" sz="1700" i="1"/>
              <a:t>in every single scene</a:t>
            </a:r>
            <a:r>
              <a:rPr lang="en" sz="1700"/>
              <a:t>. It can be more intangible, like they want to feel better mentally, or concrete, like they want to get revenge on a particular person.”</a:t>
            </a:r>
            <a:endParaRPr sz="1700"/>
          </a:p>
          <a:p>
            <a:pPr marL="457200" lvl="0" indent="-312261" algn="l" rtl="0">
              <a:spcBef>
                <a:spcPts val="0"/>
              </a:spcBef>
              <a:spcAft>
                <a:spcPts val="0"/>
              </a:spcAft>
              <a:buSzPct val="100000"/>
              <a:buChar char="●"/>
            </a:pPr>
            <a:r>
              <a:rPr lang="en" sz="1700"/>
              <a:t>Background music: Background music continues as a light and lively song.</a:t>
            </a:r>
            <a:endParaRPr sz="1700"/>
          </a:p>
        </p:txBody>
      </p:sp>
      <p:pic>
        <p:nvPicPr>
          <p:cNvPr id="249" name="Google Shape;249;p28" descr="Graphics showing money and a sandwich."/>
          <p:cNvPicPr preferRelativeResize="0"/>
          <p:nvPr/>
        </p:nvPicPr>
        <p:blipFill>
          <a:blip r:embed="rId3">
            <a:alphaModFix/>
          </a:blip>
          <a:stretch>
            <a:fillRect/>
          </a:stretch>
        </p:blipFill>
        <p:spPr>
          <a:xfrm>
            <a:off x="5241325" y="1813600"/>
            <a:ext cx="3902674" cy="1617850"/>
          </a:xfrm>
          <a:prstGeom prst="rect">
            <a:avLst/>
          </a:prstGeom>
          <a:noFill/>
          <a:ln>
            <a:noFill/>
          </a:ln>
        </p:spPr>
      </p:pic>
      <p:pic>
        <p:nvPicPr>
          <p:cNvPr id="250" name="Google Shape;250;p28" descr="A hand with a magical wand."/>
          <p:cNvPicPr preferRelativeResize="0"/>
          <p:nvPr/>
        </p:nvPicPr>
        <p:blipFill>
          <a:blip r:embed="rId4">
            <a:alphaModFix/>
          </a:blip>
          <a:stretch>
            <a:fillRect/>
          </a:stretch>
        </p:blipFill>
        <p:spPr>
          <a:xfrm>
            <a:off x="5362125" y="3617300"/>
            <a:ext cx="3352448" cy="1278450"/>
          </a:xfrm>
          <a:prstGeom prst="rect">
            <a:avLst/>
          </a:prstGeom>
          <a:noFill/>
          <a:ln>
            <a:noFill/>
          </a:ln>
        </p:spPr>
      </p:pic>
      <p:pic>
        <p:nvPicPr>
          <p:cNvPr id="251" name="Google Shape;251;p28" descr="A hand drawing a sad stick figure and angry stick figure on a whiteboard. "/>
          <p:cNvPicPr preferRelativeResize="0"/>
          <p:nvPr/>
        </p:nvPicPr>
        <p:blipFill>
          <a:blip r:embed="rId5">
            <a:alphaModFix/>
          </a:blip>
          <a:stretch>
            <a:fillRect/>
          </a:stretch>
        </p:blipFill>
        <p:spPr>
          <a:xfrm>
            <a:off x="6123022" y="119175"/>
            <a:ext cx="2261775" cy="15085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#14</a:t>
            </a:r>
            <a:endParaRPr/>
          </a:p>
        </p:txBody>
      </p:sp>
      <p:sp>
        <p:nvSpPr>
          <p:cNvPr id="257" name="Google Shape;257;p29"/>
          <p:cNvSpPr txBox="1">
            <a:spLocks noGrp="1"/>
          </p:cNvSpPr>
          <p:nvPr>
            <p:ph type="body" idx="1"/>
          </p:nvPr>
        </p:nvSpPr>
        <p:spPr>
          <a:xfrm>
            <a:off x="1297500" y="1116150"/>
            <a:ext cx="3588300" cy="3918300"/>
          </a:xfrm>
          <a:prstGeom prst="rect">
            <a:avLst/>
          </a:prstGeom>
        </p:spPr>
        <p:txBody>
          <a:bodyPr spcFirstLastPara="1" wrap="square" lIns="91425" tIns="91425" rIns="91425" bIns="91425" anchor="t" anchorCtr="0">
            <a:normAutofit fontScale="77500"/>
          </a:bodyPr>
          <a:lstStyle/>
          <a:p>
            <a:pPr marL="457200" lvl="0" indent="-312261" algn="l" rtl="0">
              <a:spcBef>
                <a:spcPts val="0"/>
              </a:spcBef>
              <a:spcAft>
                <a:spcPts val="0"/>
              </a:spcAft>
              <a:buSzPct val="100000"/>
              <a:buChar char="●"/>
            </a:pPr>
            <a:r>
              <a:rPr lang="en" sz="1700"/>
              <a:t>Medium close-up of me at the table.</a:t>
            </a:r>
            <a:endParaRPr sz="1700"/>
          </a:p>
          <a:p>
            <a:pPr marL="457200" lvl="0" indent="-312261" algn="l" rtl="0">
              <a:spcBef>
                <a:spcPts val="0"/>
              </a:spcBef>
              <a:spcAft>
                <a:spcPts val="0"/>
              </a:spcAft>
              <a:buSzPct val="100000"/>
              <a:buChar char="●"/>
            </a:pPr>
            <a:r>
              <a:rPr lang="en" sz="1700"/>
              <a:t>Script: “Now, it’s not as easy as the character just wanting something and then getting it. They need goals, but they also need obstacles and conflicts and stakes. What might happen if to them or those around them if they don’t achieve their goal? What might happen if they </a:t>
            </a:r>
            <a:r>
              <a:rPr lang="en" sz="1700" i="1"/>
              <a:t>do </a:t>
            </a:r>
            <a:r>
              <a:rPr lang="en" sz="1700"/>
              <a:t>achieve their goal? And maybe </a:t>
            </a:r>
            <a:r>
              <a:rPr lang="en" sz="1700" i="1"/>
              <a:t>wants </a:t>
            </a:r>
            <a:r>
              <a:rPr lang="en" sz="1700"/>
              <a:t>and </a:t>
            </a:r>
            <a:r>
              <a:rPr lang="en" sz="1700" i="1"/>
              <a:t>needs </a:t>
            </a:r>
            <a:r>
              <a:rPr lang="en" sz="1700"/>
              <a:t>conflict. They think they know what they want to make them happy, but it’s not what they really need. Maybe they want fame, but they need love.”</a:t>
            </a:r>
            <a:endParaRPr sz="1700"/>
          </a:p>
          <a:p>
            <a:pPr marL="457200" lvl="0" indent="-312261" algn="l" rtl="0">
              <a:spcBef>
                <a:spcPts val="0"/>
              </a:spcBef>
              <a:spcAft>
                <a:spcPts val="0"/>
              </a:spcAft>
              <a:buSzPct val="100000"/>
              <a:buChar char="●"/>
            </a:pPr>
            <a:r>
              <a:rPr lang="en" sz="1700"/>
              <a:t>Background music: Background music continues as a light and lively song.</a:t>
            </a:r>
            <a:endParaRPr sz="1700"/>
          </a:p>
        </p:txBody>
      </p:sp>
      <p:pic>
        <p:nvPicPr>
          <p:cNvPr id="258" name="Google Shape;258;p29" descr="A woman sitting at a table."/>
          <p:cNvPicPr preferRelativeResize="0"/>
          <p:nvPr/>
        </p:nvPicPr>
        <p:blipFill>
          <a:blip r:embed="rId3">
            <a:alphaModFix/>
          </a:blip>
          <a:stretch>
            <a:fillRect/>
          </a:stretch>
        </p:blipFill>
        <p:spPr>
          <a:xfrm>
            <a:off x="4949000" y="1242225"/>
            <a:ext cx="3953403" cy="274692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0"/>
          <p:cNvSpPr txBox="1">
            <a:spLocks noGrp="1"/>
          </p:cNvSpPr>
          <p:nvPr>
            <p:ph type="title"/>
          </p:nvPr>
        </p:nvSpPr>
        <p:spPr>
          <a:xfrm>
            <a:off x="1297500" y="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#15</a:t>
            </a:r>
            <a:endParaRPr/>
          </a:p>
        </p:txBody>
      </p:sp>
      <p:sp>
        <p:nvSpPr>
          <p:cNvPr id="264" name="Google Shape;264;p30"/>
          <p:cNvSpPr txBox="1">
            <a:spLocks noGrp="1"/>
          </p:cNvSpPr>
          <p:nvPr>
            <p:ph type="body" idx="1"/>
          </p:nvPr>
        </p:nvSpPr>
        <p:spPr>
          <a:xfrm>
            <a:off x="752450" y="457575"/>
            <a:ext cx="6878700" cy="2911200"/>
          </a:xfrm>
          <a:prstGeom prst="rect">
            <a:avLst/>
          </a:prstGeom>
        </p:spPr>
        <p:txBody>
          <a:bodyPr spcFirstLastPara="1" wrap="square" lIns="91425" tIns="91425" rIns="91425" bIns="91425" anchor="t" anchorCtr="0">
            <a:noAutofit/>
          </a:bodyPr>
          <a:lstStyle/>
          <a:p>
            <a:pPr marL="457200" lvl="0" indent="-324961" algn="l" rtl="0">
              <a:lnSpc>
                <a:spcPct val="105000"/>
              </a:lnSpc>
              <a:spcBef>
                <a:spcPts val="0"/>
              </a:spcBef>
              <a:spcAft>
                <a:spcPts val="0"/>
              </a:spcAft>
              <a:buSzPts val="1518"/>
              <a:buChar char="●"/>
            </a:pPr>
            <a:r>
              <a:rPr lang="en" sz="1517"/>
              <a:t>Close-up at various angles of myself drawing characters with different expressions and poses.</a:t>
            </a:r>
            <a:endParaRPr sz="1517"/>
          </a:p>
          <a:p>
            <a:pPr marL="457200" lvl="0" indent="-324961" algn="l" rtl="0">
              <a:lnSpc>
                <a:spcPct val="105000"/>
              </a:lnSpc>
              <a:spcBef>
                <a:spcPts val="0"/>
              </a:spcBef>
              <a:spcAft>
                <a:spcPts val="0"/>
              </a:spcAft>
              <a:buSzPts val="1518"/>
              <a:buChar char="●"/>
            </a:pPr>
            <a:r>
              <a:rPr lang="en" sz="1517"/>
              <a:t>Script: “Characters should have distinct voices from each other–slang, phrasing, humor–just like real people. You’ll want to reveal background information slowly, not in a huge dump, kind of like how you might learn more about a new friend gradually. You can start brainstorming personality traits in some sort of mind map, perhaps, filling it with positives and negatives, complementary and contradictory characteristics, just like real-like messy people. Maybe someone is incredibly bright, but incredibly arrogant. Or maybe they’re kind and easy-going, but passive and indecisive. Maybe they want to be loved, but dislike other people.</a:t>
            </a:r>
            <a:endParaRPr sz="1517"/>
          </a:p>
          <a:p>
            <a:pPr marL="457200" lvl="0" indent="-324961" algn="l" rtl="0">
              <a:lnSpc>
                <a:spcPct val="105000"/>
              </a:lnSpc>
              <a:spcBef>
                <a:spcPts val="0"/>
              </a:spcBef>
              <a:spcAft>
                <a:spcPts val="0"/>
              </a:spcAft>
              <a:buSzPts val="1518"/>
              <a:buChar char="●"/>
            </a:pPr>
            <a:r>
              <a:rPr lang="en" sz="1517"/>
              <a:t> 	And their appearance might not be important, or it might be very </a:t>
            </a:r>
            <a:endParaRPr sz="1517"/>
          </a:p>
          <a:p>
            <a:pPr marL="914400" lvl="1" indent="-324961" algn="l" rtl="0">
              <a:lnSpc>
                <a:spcPct val="105000"/>
              </a:lnSpc>
              <a:spcBef>
                <a:spcPts val="0"/>
              </a:spcBef>
              <a:spcAft>
                <a:spcPts val="0"/>
              </a:spcAft>
              <a:buSzPts val="1518"/>
              <a:buChar char="○"/>
            </a:pPr>
            <a:r>
              <a:rPr lang="en" sz="1517"/>
              <a:t>important. But what about their physicality? The way they exist in their bodies? What gestures do they make? Nervous ticks? What do they do when they lie to someone? Is their gait confident, like they can take on the world, or uncertain, like they feel as if they don’t belong?”</a:t>
            </a:r>
            <a:endParaRPr sz="1517"/>
          </a:p>
          <a:p>
            <a:pPr marL="457200" lvl="0" indent="-324961" algn="l" rtl="0">
              <a:lnSpc>
                <a:spcPct val="105000"/>
              </a:lnSpc>
              <a:spcBef>
                <a:spcPts val="0"/>
              </a:spcBef>
              <a:spcAft>
                <a:spcPts val="0"/>
              </a:spcAft>
              <a:buSzPts val="1518"/>
              <a:buChar char="●"/>
            </a:pPr>
            <a:r>
              <a:rPr lang="en" sz="1517"/>
              <a:t>Background music: Background music continues as a light and lively song.</a:t>
            </a:r>
            <a:endParaRPr sz="1517"/>
          </a:p>
        </p:txBody>
      </p:sp>
      <p:sp>
        <p:nvSpPr>
          <p:cNvPr id="265" name="Google Shape;265;p30"/>
          <p:cNvSpPr/>
          <p:nvPr/>
        </p:nvSpPr>
        <p:spPr>
          <a:xfrm>
            <a:off x="7333700" y="457575"/>
            <a:ext cx="2120700" cy="1238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266" name="Google Shape;266;p30" descr="A hand drawing stick figures on a whiteboard."/>
          <p:cNvPicPr preferRelativeResize="0"/>
          <p:nvPr/>
        </p:nvPicPr>
        <p:blipFill>
          <a:blip r:embed="rId3">
            <a:alphaModFix/>
          </a:blip>
          <a:stretch>
            <a:fillRect/>
          </a:stretch>
        </p:blipFill>
        <p:spPr>
          <a:xfrm>
            <a:off x="7362225" y="457587"/>
            <a:ext cx="1990001" cy="14419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#16</a:t>
            </a:r>
            <a:endParaRPr/>
          </a:p>
        </p:txBody>
      </p:sp>
      <p:sp>
        <p:nvSpPr>
          <p:cNvPr id="272" name="Google Shape;272;p31"/>
          <p:cNvSpPr txBox="1">
            <a:spLocks noGrp="1"/>
          </p:cNvSpPr>
          <p:nvPr>
            <p:ph type="body" idx="1"/>
          </p:nvPr>
        </p:nvSpPr>
        <p:spPr>
          <a:xfrm>
            <a:off x="1297500" y="1139700"/>
            <a:ext cx="4024500" cy="3756000"/>
          </a:xfrm>
          <a:prstGeom prst="rect">
            <a:avLst/>
          </a:prstGeom>
        </p:spPr>
        <p:txBody>
          <a:bodyPr spcFirstLastPara="1" wrap="square" lIns="91425" tIns="91425" rIns="91425" bIns="91425" anchor="t" anchorCtr="0">
            <a:normAutofit fontScale="85000" lnSpcReduction="20000"/>
          </a:bodyPr>
          <a:lstStyle/>
          <a:p>
            <a:pPr marL="457200" lvl="0" indent="-320357" algn="l" rtl="0">
              <a:spcBef>
                <a:spcPts val="0"/>
              </a:spcBef>
              <a:spcAft>
                <a:spcPts val="0"/>
              </a:spcAft>
              <a:buSzPct val="100000"/>
              <a:buChar char="●"/>
            </a:pPr>
            <a:r>
              <a:rPr lang="en" sz="1700"/>
              <a:t>Medium close-up of me at the table, with the whiteboard next to me with various stick figures drawn on it (antagonists and side characters).</a:t>
            </a:r>
            <a:endParaRPr sz="1700"/>
          </a:p>
          <a:p>
            <a:pPr marL="457200" lvl="0" indent="-320357" algn="l" rtl="0">
              <a:spcBef>
                <a:spcPts val="0"/>
              </a:spcBef>
              <a:spcAft>
                <a:spcPts val="0"/>
              </a:spcAft>
              <a:buSzPct val="100000"/>
              <a:buChar char="●"/>
            </a:pPr>
            <a:r>
              <a:rPr lang="en" sz="1700"/>
              <a:t>Script: “Creating conflict is one of the best ways to develop a character. So, you’ll develop an antagonist, with their own motivations and obstacles. And this antagonist will challenge the protagonist, test their morals, push at their resolve. Similarly, other secondary characters can allow for some contrast or foils, highlighting each other’s strengths and weaknesses.”</a:t>
            </a:r>
            <a:endParaRPr sz="1700"/>
          </a:p>
          <a:p>
            <a:pPr marL="457200" lvl="0" indent="-320357" algn="l" rtl="0">
              <a:spcBef>
                <a:spcPts val="0"/>
              </a:spcBef>
              <a:spcAft>
                <a:spcPts val="0"/>
              </a:spcAft>
              <a:buSzPct val="100000"/>
              <a:buChar char="●"/>
            </a:pPr>
            <a:r>
              <a:rPr lang="en" sz="1700"/>
              <a:t>Background music: Background music continues as a light and lively song.</a:t>
            </a:r>
            <a:endParaRPr sz="1700"/>
          </a:p>
        </p:txBody>
      </p:sp>
      <p:pic>
        <p:nvPicPr>
          <p:cNvPr id="273" name="Google Shape;273;p31" descr="A woman sitting at a table near a whiteboard with stick figures drawn on them."/>
          <p:cNvPicPr preferRelativeResize="0"/>
          <p:nvPr/>
        </p:nvPicPr>
        <p:blipFill>
          <a:blip r:embed="rId3">
            <a:alphaModFix/>
          </a:blip>
          <a:stretch>
            <a:fillRect/>
          </a:stretch>
        </p:blipFill>
        <p:spPr>
          <a:xfrm>
            <a:off x="5474400" y="1460250"/>
            <a:ext cx="3517199" cy="244383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#1</a:t>
            </a:r>
            <a:endParaRPr/>
          </a:p>
        </p:txBody>
      </p:sp>
      <p:sp>
        <p:nvSpPr>
          <p:cNvPr id="141" name="Google Shape;141;p14"/>
          <p:cNvSpPr txBox="1">
            <a:spLocks noGrp="1"/>
          </p:cNvSpPr>
          <p:nvPr>
            <p:ph type="body" idx="1"/>
          </p:nvPr>
        </p:nvSpPr>
        <p:spPr>
          <a:xfrm>
            <a:off x="1148850" y="1116150"/>
            <a:ext cx="4212600" cy="3621000"/>
          </a:xfrm>
          <a:prstGeom prst="rect">
            <a:avLst/>
          </a:prstGeom>
        </p:spPr>
        <p:txBody>
          <a:bodyPr spcFirstLastPara="1" wrap="square" lIns="91425" tIns="91425" rIns="91425" bIns="91425" anchor="t" anchorCtr="0">
            <a:normAutofit lnSpcReduction="10000"/>
          </a:bodyPr>
          <a:lstStyle/>
          <a:p>
            <a:pPr marL="457200" lvl="0" indent="-336550" algn="l" rtl="0">
              <a:spcBef>
                <a:spcPts val="0"/>
              </a:spcBef>
              <a:spcAft>
                <a:spcPts val="0"/>
              </a:spcAft>
              <a:buSzPts val="1700"/>
              <a:buChar char="●"/>
            </a:pPr>
            <a:r>
              <a:rPr lang="en" sz="1700"/>
              <a:t>Extreme close-up shots up of a pen moving across a paper in different directions. It ultimately switches a regular close-up to show a big fancy “The,” like the iconic none in </a:t>
            </a:r>
            <a:r>
              <a:rPr lang="en" sz="1700" i="1"/>
              <a:t>Spongebob</a:t>
            </a:r>
            <a:r>
              <a:rPr lang="en" sz="1700"/>
              <a:t>. </a:t>
            </a:r>
            <a:endParaRPr sz="1700"/>
          </a:p>
          <a:p>
            <a:pPr marL="457200" lvl="0" indent="-336550" algn="l" rtl="0">
              <a:spcBef>
                <a:spcPts val="0"/>
              </a:spcBef>
              <a:spcAft>
                <a:spcPts val="0"/>
              </a:spcAft>
              <a:buSzPts val="1700"/>
              <a:buChar char="●"/>
            </a:pPr>
            <a:r>
              <a:rPr lang="en" sz="1700"/>
              <a:t>Script: “Have you ever had a </a:t>
            </a:r>
            <a:r>
              <a:rPr lang="en" sz="1700" i="1"/>
              <a:t>really cool </a:t>
            </a:r>
            <a:r>
              <a:rPr lang="en" sz="1700"/>
              <a:t>story idea, complete with dragons and Gregorian choirs in your mind, but you just aren’t sure how to get it on paper?”</a:t>
            </a:r>
            <a:endParaRPr sz="1700"/>
          </a:p>
          <a:p>
            <a:pPr marL="457200" lvl="0" indent="-336550" algn="l" rtl="0">
              <a:spcBef>
                <a:spcPts val="0"/>
              </a:spcBef>
              <a:spcAft>
                <a:spcPts val="0"/>
              </a:spcAft>
              <a:buSzPts val="1700"/>
              <a:buChar char="●"/>
            </a:pPr>
            <a:r>
              <a:rPr lang="en" sz="1700"/>
              <a:t>Background music: Light, airy.</a:t>
            </a:r>
            <a:endParaRPr sz="1700"/>
          </a:p>
        </p:txBody>
      </p:sp>
      <p:pic>
        <p:nvPicPr>
          <p:cNvPr id="142" name="Google Shape;142;p14" descr="A pen drawing across a page."/>
          <p:cNvPicPr preferRelativeResize="0"/>
          <p:nvPr/>
        </p:nvPicPr>
        <p:blipFill>
          <a:blip r:embed="rId3">
            <a:alphaModFix/>
          </a:blip>
          <a:stretch>
            <a:fillRect/>
          </a:stretch>
        </p:blipFill>
        <p:spPr>
          <a:xfrm>
            <a:off x="5715354" y="608244"/>
            <a:ext cx="4654223" cy="1963500"/>
          </a:xfrm>
          <a:prstGeom prst="rect">
            <a:avLst/>
          </a:prstGeom>
          <a:noFill/>
          <a:ln>
            <a:noFill/>
          </a:ln>
        </p:spPr>
      </p:pic>
      <p:pic>
        <p:nvPicPr>
          <p:cNvPr id="143" name="Google Shape;143;p14" descr="A fancy &quot;The&quot; written across lined paper."/>
          <p:cNvPicPr preferRelativeResize="0"/>
          <p:nvPr/>
        </p:nvPicPr>
        <p:blipFill>
          <a:blip r:embed="rId4">
            <a:alphaModFix/>
          </a:blip>
          <a:stretch>
            <a:fillRect/>
          </a:stretch>
        </p:blipFill>
        <p:spPr>
          <a:xfrm>
            <a:off x="5513850" y="2724145"/>
            <a:ext cx="1818657" cy="226695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2"/>
          <p:cNvSpPr txBox="1">
            <a:spLocks noGrp="1"/>
          </p:cNvSpPr>
          <p:nvPr>
            <p:ph type="title"/>
          </p:nvPr>
        </p:nvSpPr>
        <p:spPr>
          <a:xfrm>
            <a:off x="1198400" y="-62125"/>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#17</a:t>
            </a:r>
            <a:endParaRPr/>
          </a:p>
        </p:txBody>
      </p:sp>
      <p:sp>
        <p:nvSpPr>
          <p:cNvPr id="279" name="Google Shape;279;p32"/>
          <p:cNvSpPr txBox="1">
            <a:spLocks noGrp="1"/>
          </p:cNvSpPr>
          <p:nvPr>
            <p:ph type="body" idx="1"/>
          </p:nvPr>
        </p:nvSpPr>
        <p:spPr>
          <a:xfrm>
            <a:off x="782175" y="457600"/>
            <a:ext cx="6383100" cy="2911200"/>
          </a:xfrm>
          <a:prstGeom prst="rect">
            <a:avLst/>
          </a:prstGeom>
        </p:spPr>
        <p:txBody>
          <a:bodyPr spcFirstLastPara="1" wrap="square" lIns="91425" tIns="91425" rIns="91425" bIns="91425" anchor="t" anchorCtr="0">
            <a:noAutofit/>
          </a:bodyPr>
          <a:lstStyle/>
          <a:p>
            <a:pPr marL="457200" lvl="0" indent="-324961" algn="l" rtl="0">
              <a:lnSpc>
                <a:spcPct val="95000"/>
              </a:lnSpc>
              <a:spcBef>
                <a:spcPts val="0"/>
              </a:spcBef>
              <a:spcAft>
                <a:spcPts val="0"/>
              </a:spcAft>
              <a:buSzPts val="1518"/>
              <a:buChar char="●"/>
            </a:pPr>
            <a:r>
              <a:rPr lang="en" sz="1517"/>
              <a:t>Various long panning shots of the outside–quite literally the “world” around me.</a:t>
            </a:r>
            <a:endParaRPr sz="1517"/>
          </a:p>
          <a:p>
            <a:pPr marL="457200" lvl="0" indent="-324961" algn="l" rtl="0">
              <a:lnSpc>
                <a:spcPct val="95000"/>
              </a:lnSpc>
              <a:spcBef>
                <a:spcPts val="0"/>
              </a:spcBef>
              <a:spcAft>
                <a:spcPts val="0"/>
              </a:spcAft>
              <a:buSzPts val="1518"/>
              <a:buChar char="●"/>
            </a:pPr>
            <a:r>
              <a:rPr lang="en" sz="1517"/>
              <a:t>Script: “Now, worldbuilding. I’m going to delve into this briefly, which is a bit ironic considering how vast the concept is, but we’re all writers and enjoy irony. Anywho, one major facet of worldbuilding, which is probably most relevant in fantasy and sci-fi genres, is deciding where your character belongs in this world. Are they a local or native, and both understand and accept and live in the world near them? Are they a visitor or tourist, and everything is new and confusing, which provides a great opportunity to introduce details and conflicts to the reader? Or are they a conquerer or colonizer, where they see the world as </a:t>
            </a:r>
            <a:r>
              <a:rPr lang="en" sz="1517" i="1"/>
              <a:t>theirs</a:t>
            </a:r>
            <a:r>
              <a:rPr lang="en" sz="1517"/>
              <a:t>, and the people beneath them?</a:t>
            </a:r>
            <a:endParaRPr sz="1517"/>
          </a:p>
          <a:p>
            <a:pPr marL="457200" lvl="0" indent="-324961" algn="l" rtl="0">
              <a:lnSpc>
                <a:spcPct val="95000"/>
              </a:lnSpc>
              <a:spcBef>
                <a:spcPts val="0"/>
              </a:spcBef>
              <a:spcAft>
                <a:spcPts val="0"/>
              </a:spcAft>
              <a:buSzPts val="1518"/>
              <a:buChar char="●"/>
            </a:pPr>
            <a:r>
              <a:rPr lang="en" sz="1517"/>
              <a:t>“Is your setting realistic? Is the internal logic consistent–for example, maybe a character mouths off to a king and is imprisoned, while later another character does the same thing and nothing happens? Or perhaps there is consistent inconsistency, where the royal family is fickle and mercurial. Do events have cause-and-effect relationships, just like our own history? Is there just one language, religion, culture–or is there a wealth of diversity and life?” </a:t>
            </a:r>
            <a:endParaRPr sz="1517"/>
          </a:p>
          <a:p>
            <a:pPr marL="457200" lvl="0" indent="-324961" algn="l" rtl="0">
              <a:lnSpc>
                <a:spcPct val="95000"/>
              </a:lnSpc>
              <a:spcBef>
                <a:spcPts val="0"/>
              </a:spcBef>
              <a:spcAft>
                <a:spcPts val="0"/>
              </a:spcAft>
              <a:buSzPts val="1518"/>
              <a:buChar char="●"/>
            </a:pPr>
            <a:r>
              <a:rPr lang="en" sz="1517"/>
              <a:t>Background music: Background music continues as a light and lively song.</a:t>
            </a:r>
            <a:endParaRPr sz="1517"/>
          </a:p>
        </p:txBody>
      </p:sp>
      <p:pic>
        <p:nvPicPr>
          <p:cNvPr id="280" name="Google Shape;280;p32" descr="Landscapes."/>
          <p:cNvPicPr preferRelativeResize="0"/>
          <p:nvPr/>
        </p:nvPicPr>
        <p:blipFill>
          <a:blip r:embed="rId3">
            <a:alphaModFix/>
          </a:blip>
          <a:stretch>
            <a:fillRect/>
          </a:stretch>
        </p:blipFill>
        <p:spPr>
          <a:xfrm>
            <a:off x="6865751" y="1986050"/>
            <a:ext cx="2278252" cy="11713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#18</a:t>
            </a:r>
            <a:endParaRPr/>
          </a:p>
        </p:txBody>
      </p:sp>
      <p:sp>
        <p:nvSpPr>
          <p:cNvPr id="286" name="Google Shape;286;p33"/>
          <p:cNvSpPr txBox="1">
            <a:spLocks noGrp="1"/>
          </p:cNvSpPr>
          <p:nvPr>
            <p:ph type="body" idx="1"/>
          </p:nvPr>
        </p:nvSpPr>
        <p:spPr>
          <a:xfrm>
            <a:off x="1238025" y="1438700"/>
            <a:ext cx="3558600" cy="2911200"/>
          </a:xfrm>
          <a:prstGeom prst="rect">
            <a:avLst/>
          </a:prstGeom>
        </p:spPr>
        <p:txBody>
          <a:bodyPr spcFirstLastPara="1" wrap="square" lIns="91425" tIns="91425" rIns="91425" bIns="91425" anchor="t" anchorCtr="0">
            <a:normAutofit lnSpcReduction="20000"/>
          </a:bodyPr>
          <a:lstStyle/>
          <a:p>
            <a:pPr marL="457200" lvl="0" indent="-336550" algn="l" rtl="0">
              <a:spcBef>
                <a:spcPts val="0"/>
              </a:spcBef>
              <a:spcAft>
                <a:spcPts val="0"/>
              </a:spcAft>
              <a:buSzPts val="1700"/>
              <a:buChar char="●"/>
            </a:pPr>
            <a:r>
              <a:rPr lang="en" sz="1700"/>
              <a:t>Medium close-up of me at the table, my laptop nearby. </a:t>
            </a:r>
            <a:endParaRPr sz="1700"/>
          </a:p>
          <a:p>
            <a:pPr marL="457200" lvl="0" indent="-336550" algn="l" rtl="0">
              <a:spcBef>
                <a:spcPts val="0"/>
              </a:spcBef>
              <a:spcAft>
                <a:spcPts val="0"/>
              </a:spcAft>
              <a:buSzPts val="1700"/>
              <a:buChar char="●"/>
            </a:pPr>
            <a:r>
              <a:rPr lang="en" sz="1700"/>
              <a:t>Script: “I’m going to end off here for today, because by making this video, I’ve procrastinated in my own writing. Now come on, let’s get started!”</a:t>
            </a:r>
            <a:endParaRPr sz="1700"/>
          </a:p>
          <a:p>
            <a:pPr marL="457200" lvl="0" indent="-336550" algn="l" rtl="0">
              <a:spcBef>
                <a:spcPts val="0"/>
              </a:spcBef>
              <a:spcAft>
                <a:spcPts val="0"/>
              </a:spcAft>
              <a:buSzPts val="1700"/>
              <a:buChar char="●"/>
            </a:pPr>
            <a:r>
              <a:rPr lang="en" sz="1700"/>
              <a:t>Background music: Background music continues as a light and lively song.</a:t>
            </a:r>
            <a:endParaRPr sz="1700"/>
          </a:p>
        </p:txBody>
      </p:sp>
      <p:pic>
        <p:nvPicPr>
          <p:cNvPr id="287" name="Google Shape;287;p33" descr="A woman sitting at a table with a laptop. "/>
          <p:cNvPicPr preferRelativeResize="0"/>
          <p:nvPr/>
        </p:nvPicPr>
        <p:blipFill>
          <a:blip r:embed="rId3">
            <a:alphaModFix/>
          </a:blip>
          <a:stretch>
            <a:fillRect/>
          </a:stretch>
        </p:blipFill>
        <p:spPr>
          <a:xfrm>
            <a:off x="4899475" y="1167313"/>
            <a:ext cx="4042578" cy="28088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#2</a:t>
            </a:r>
            <a:endParaRPr/>
          </a:p>
        </p:txBody>
      </p:sp>
      <p:sp>
        <p:nvSpPr>
          <p:cNvPr id="149" name="Google Shape;149;p15"/>
          <p:cNvSpPr txBox="1">
            <a:spLocks noGrp="1"/>
          </p:cNvSpPr>
          <p:nvPr>
            <p:ph type="body" idx="1"/>
          </p:nvPr>
        </p:nvSpPr>
        <p:spPr>
          <a:xfrm>
            <a:off x="1297500" y="1052225"/>
            <a:ext cx="3548700" cy="2911200"/>
          </a:xfrm>
          <a:prstGeom prst="rect">
            <a:avLst/>
          </a:prstGeom>
        </p:spPr>
        <p:txBody>
          <a:bodyPr spcFirstLastPara="1" wrap="square" lIns="91425" tIns="91425" rIns="91425" bIns="91425" anchor="t" anchorCtr="0">
            <a:normAutofit fontScale="85000" lnSpcReduction="20000"/>
          </a:bodyPr>
          <a:lstStyle/>
          <a:p>
            <a:pPr marL="457200" lvl="0" indent="-320357" algn="l" rtl="0">
              <a:spcBef>
                <a:spcPts val="0"/>
              </a:spcBef>
              <a:spcAft>
                <a:spcPts val="0"/>
              </a:spcAft>
              <a:buSzPct val="100000"/>
              <a:buChar char="●"/>
            </a:pPr>
            <a:r>
              <a:rPr lang="en" sz="1700"/>
              <a:t>Medium close-up shot of me sitting at an “interview” table with the back of an open laptop to the side.</a:t>
            </a:r>
            <a:endParaRPr sz="1700"/>
          </a:p>
          <a:p>
            <a:pPr marL="457200" lvl="0" indent="-320357" algn="l" rtl="0">
              <a:spcBef>
                <a:spcPts val="0"/>
              </a:spcBef>
              <a:spcAft>
                <a:spcPts val="0"/>
              </a:spcAft>
              <a:buSzPct val="100000"/>
              <a:buChar char="●"/>
            </a:pPr>
            <a:r>
              <a:rPr lang="en" sz="1700"/>
              <a:t>Script: “Today, I’m gonna funnel what I’ve learned from my writing minor and research and try to break the fundamentals of story creation into simple suggestions about plot structure, character creation, and worldbuilding.”</a:t>
            </a:r>
            <a:endParaRPr sz="1700"/>
          </a:p>
          <a:p>
            <a:pPr marL="457200" lvl="0" indent="-320357" algn="l" rtl="0">
              <a:spcBef>
                <a:spcPts val="0"/>
              </a:spcBef>
              <a:spcAft>
                <a:spcPts val="0"/>
              </a:spcAft>
              <a:buSzPct val="100000"/>
              <a:buChar char="●"/>
            </a:pPr>
            <a:r>
              <a:rPr lang="en" sz="1700"/>
              <a:t>Background music: Light, airy. Quieter now.</a:t>
            </a:r>
            <a:endParaRPr sz="1700"/>
          </a:p>
        </p:txBody>
      </p:sp>
      <p:pic>
        <p:nvPicPr>
          <p:cNvPr id="150" name="Google Shape;150;p15" descr="A blonde woman sitting at a table across from a computer."/>
          <p:cNvPicPr preferRelativeResize="0"/>
          <p:nvPr/>
        </p:nvPicPr>
        <p:blipFill>
          <a:blip r:embed="rId3">
            <a:alphaModFix/>
          </a:blip>
          <a:stretch>
            <a:fillRect/>
          </a:stretch>
        </p:blipFill>
        <p:spPr>
          <a:xfrm>
            <a:off x="4939125" y="1120613"/>
            <a:ext cx="3993001" cy="27744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#3</a:t>
            </a:r>
            <a:endParaRPr/>
          </a:p>
        </p:txBody>
      </p:sp>
      <p:sp>
        <p:nvSpPr>
          <p:cNvPr id="156" name="Google Shape;156;p16"/>
          <p:cNvSpPr txBox="1">
            <a:spLocks noGrp="1"/>
          </p:cNvSpPr>
          <p:nvPr>
            <p:ph type="body" idx="1"/>
          </p:nvPr>
        </p:nvSpPr>
        <p:spPr>
          <a:xfrm>
            <a:off x="1297500" y="1240500"/>
            <a:ext cx="3548700" cy="2911200"/>
          </a:xfrm>
          <a:prstGeom prst="rect">
            <a:avLst/>
          </a:prstGeom>
        </p:spPr>
        <p:txBody>
          <a:bodyPr spcFirstLastPara="1" wrap="square" lIns="91425" tIns="91425" rIns="91425" bIns="91425" anchor="t" anchorCtr="0">
            <a:normAutofit lnSpcReduction="20000"/>
          </a:bodyPr>
          <a:lstStyle/>
          <a:p>
            <a:pPr marL="457200" lvl="0" indent="-336550" algn="l" rtl="0">
              <a:spcBef>
                <a:spcPts val="0"/>
              </a:spcBef>
              <a:spcAft>
                <a:spcPts val="0"/>
              </a:spcAft>
              <a:buSzPts val="1700"/>
              <a:buChar char="●"/>
            </a:pPr>
            <a:r>
              <a:rPr lang="en" sz="1700"/>
              <a:t>Moving establishing shot, first-person perspective moving through a library aisle. Switches to panning shots of various bookshelves.</a:t>
            </a:r>
            <a:endParaRPr sz="1700"/>
          </a:p>
          <a:p>
            <a:pPr marL="457200" lvl="0" indent="-336550" algn="l" rtl="0">
              <a:spcBef>
                <a:spcPts val="0"/>
              </a:spcBef>
              <a:spcAft>
                <a:spcPts val="0"/>
              </a:spcAft>
              <a:buSzPts val="1700"/>
              <a:buChar char="●"/>
            </a:pPr>
            <a:r>
              <a:rPr lang="en" sz="1700"/>
              <a:t>Script: “Now, while I’m going to explain these concepts in straightforward terms, it’s best to read widely, because you’ll learn to recognize patterns.”</a:t>
            </a:r>
            <a:endParaRPr sz="1700"/>
          </a:p>
          <a:p>
            <a:pPr marL="457200" lvl="0" indent="-336550" algn="l" rtl="0">
              <a:spcBef>
                <a:spcPts val="0"/>
              </a:spcBef>
              <a:spcAft>
                <a:spcPts val="0"/>
              </a:spcAft>
              <a:buSzPts val="1700"/>
              <a:buChar char="●"/>
            </a:pPr>
            <a:r>
              <a:rPr lang="en" sz="1700"/>
              <a:t>Background music: Light, airy. </a:t>
            </a:r>
            <a:endParaRPr sz="1700"/>
          </a:p>
        </p:txBody>
      </p:sp>
      <p:pic>
        <p:nvPicPr>
          <p:cNvPr id="157" name="Google Shape;157;p16" descr="Two bookshelves."/>
          <p:cNvPicPr preferRelativeResize="0"/>
          <p:nvPr/>
        </p:nvPicPr>
        <p:blipFill>
          <a:blip r:embed="rId3">
            <a:alphaModFix/>
          </a:blip>
          <a:stretch>
            <a:fillRect/>
          </a:stretch>
        </p:blipFill>
        <p:spPr>
          <a:xfrm>
            <a:off x="4998600" y="1460250"/>
            <a:ext cx="3993001" cy="211348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#4</a:t>
            </a:r>
            <a:endParaRPr/>
          </a:p>
        </p:txBody>
      </p:sp>
      <p:sp>
        <p:nvSpPr>
          <p:cNvPr id="163" name="Google Shape;163;p17"/>
          <p:cNvSpPr txBox="1">
            <a:spLocks noGrp="1"/>
          </p:cNvSpPr>
          <p:nvPr>
            <p:ph type="body" idx="1"/>
          </p:nvPr>
        </p:nvSpPr>
        <p:spPr>
          <a:xfrm>
            <a:off x="1297500" y="1116150"/>
            <a:ext cx="3538800" cy="2911200"/>
          </a:xfrm>
          <a:prstGeom prst="rect">
            <a:avLst/>
          </a:prstGeom>
        </p:spPr>
        <p:txBody>
          <a:bodyPr spcFirstLastPara="1" wrap="square" lIns="91425" tIns="91425" rIns="91425" bIns="91425" anchor="t" anchorCtr="0">
            <a:normAutofit lnSpcReduction="20000"/>
          </a:bodyPr>
          <a:lstStyle/>
          <a:p>
            <a:pPr marL="457200" lvl="0" indent="-336550" algn="l" rtl="0">
              <a:spcBef>
                <a:spcPts val="0"/>
              </a:spcBef>
              <a:spcAft>
                <a:spcPts val="0"/>
              </a:spcAft>
              <a:buSzPts val="1700"/>
              <a:buChar char="●"/>
            </a:pPr>
            <a:r>
              <a:rPr lang="en" sz="1700"/>
              <a:t>Medium close-up shot of me sitting next to a whiteboard with the words “Story Structure” next to me. </a:t>
            </a:r>
            <a:endParaRPr sz="1700"/>
          </a:p>
          <a:p>
            <a:pPr marL="457200" lvl="0" indent="-336550" algn="l" rtl="0">
              <a:spcBef>
                <a:spcPts val="0"/>
              </a:spcBef>
              <a:spcAft>
                <a:spcPts val="0"/>
              </a:spcAft>
              <a:buSzPts val="1700"/>
              <a:buChar char="●"/>
            </a:pPr>
            <a:r>
              <a:rPr lang="en" sz="1700"/>
              <a:t>Script: “First off, I’m going to explain some of the most common plot structures and terminology.” </a:t>
            </a:r>
            <a:endParaRPr sz="1700"/>
          </a:p>
          <a:p>
            <a:pPr marL="457200" lvl="0" indent="-336550" algn="l" rtl="0">
              <a:spcBef>
                <a:spcPts val="0"/>
              </a:spcBef>
              <a:spcAft>
                <a:spcPts val="0"/>
              </a:spcAft>
              <a:buSzPts val="1700"/>
              <a:buChar char="●"/>
            </a:pPr>
            <a:r>
              <a:rPr lang="en" sz="1700"/>
              <a:t>Background music: Shifts into a more quiet, contemplative song. </a:t>
            </a:r>
            <a:endParaRPr sz="1700"/>
          </a:p>
        </p:txBody>
      </p:sp>
      <p:pic>
        <p:nvPicPr>
          <p:cNvPr id="164" name="Google Shape;164;p17" descr="A woman sitting at a table with a whiteboard that says: &quot;Story Structure.&quot;"/>
          <p:cNvPicPr preferRelativeResize="0"/>
          <p:nvPr/>
        </p:nvPicPr>
        <p:blipFill>
          <a:blip r:embed="rId3">
            <a:alphaModFix/>
          </a:blip>
          <a:stretch>
            <a:fillRect/>
          </a:stretch>
        </p:blipFill>
        <p:spPr>
          <a:xfrm>
            <a:off x="4836300" y="1307850"/>
            <a:ext cx="4002903" cy="27813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#5</a:t>
            </a:r>
            <a:endParaRPr/>
          </a:p>
        </p:txBody>
      </p:sp>
      <p:sp>
        <p:nvSpPr>
          <p:cNvPr id="170" name="Google Shape;170;p18"/>
          <p:cNvSpPr txBox="1">
            <a:spLocks noGrp="1"/>
          </p:cNvSpPr>
          <p:nvPr>
            <p:ph type="body" idx="1"/>
          </p:nvPr>
        </p:nvSpPr>
        <p:spPr>
          <a:xfrm>
            <a:off x="1297500" y="992750"/>
            <a:ext cx="3528900" cy="4031700"/>
          </a:xfrm>
          <a:prstGeom prst="rect">
            <a:avLst/>
          </a:prstGeom>
        </p:spPr>
        <p:txBody>
          <a:bodyPr spcFirstLastPara="1" wrap="square" lIns="91425" tIns="91425" rIns="91425" bIns="91425" anchor="t" anchorCtr="0">
            <a:normAutofit fontScale="85000" lnSpcReduction="20000"/>
          </a:bodyPr>
          <a:lstStyle/>
          <a:p>
            <a:pPr marL="457200" lvl="0" indent="-320357" algn="l" rtl="0">
              <a:spcBef>
                <a:spcPts val="0"/>
              </a:spcBef>
              <a:spcAft>
                <a:spcPts val="0"/>
              </a:spcAft>
              <a:buSzPct val="100000"/>
              <a:buChar char="●"/>
            </a:pPr>
            <a:r>
              <a:rPr lang="en" sz="1700"/>
              <a:t>Big close-up shot of my hand drawing across the whiteboard, drawing the most classic novel structure. Switches to different angles.</a:t>
            </a:r>
            <a:endParaRPr sz="1700"/>
          </a:p>
          <a:p>
            <a:pPr marL="457200" lvl="0" indent="-320357" algn="l" rtl="0">
              <a:spcBef>
                <a:spcPts val="0"/>
              </a:spcBef>
              <a:spcAft>
                <a:spcPts val="0"/>
              </a:spcAft>
              <a:buSzPct val="100000"/>
              <a:buChar char="●"/>
            </a:pPr>
            <a:r>
              <a:rPr lang="en" sz="1700"/>
              <a:t>Script: “So, there are a </a:t>
            </a:r>
            <a:r>
              <a:rPr lang="en" sz="1700" i="1"/>
              <a:t>ton </a:t>
            </a:r>
            <a:r>
              <a:rPr lang="en" sz="1700"/>
              <a:t>of different amazing story structures spread across different cultures. But here, I’m starting off with the classic novel structure we’re all probably the most familiar with. I’m going to use </a:t>
            </a:r>
            <a:r>
              <a:rPr lang="en" sz="1700" i="1"/>
              <a:t>Harry Potter and the Sorcerer's Stone </a:t>
            </a:r>
            <a:r>
              <a:rPr lang="en" sz="1700"/>
              <a:t>as a great example of this. These plot points can easily be divided into three main acts.”</a:t>
            </a:r>
            <a:endParaRPr sz="1700"/>
          </a:p>
          <a:p>
            <a:pPr marL="457200" lvl="0" indent="-320357" algn="l" rtl="0">
              <a:spcBef>
                <a:spcPts val="0"/>
              </a:spcBef>
              <a:spcAft>
                <a:spcPts val="0"/>
              </a:spcAft>
              <a:buSzPct val="100000"/>
              <a:buChar char="●"/>
            </a:pPr>
            <a:r>
              <a:rPr lang="en" sz="1700"/>
              <a:t>Background music: Continues with a more quiet, contemplative song. </a:t>
            </a:r>
            <a:endParaRPr sz="1700"/>
          </a:p>
        </p:txBody>
      </p:sp>
      <p:pic>
        <p:nvPicPr>
          <p:cNvPr id="171" name="Google Shape;171;p18" descr="A hand drawing a plot structure on a whiteboard."/>
          <p:cNvPicPr preferRelativeResize="0"/>
          <p:nvPr/>
        </p:nvPicPr>
        <p:blipFill>
          <a:blip r:embed="rId3">
            <a:alphaModFix/>
          </a:blip>
          <a:stretch>
            <a:fillRect/>
          </a:stretch>
        </p:blipFill>
        <p:spPr>
          <a:xfrm>
            <a:off x="4899500" y="806175"/>
            <a:ext cx="4012800" cy="26765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#6</a:t>
            </a:r>
            <a:endParaRPr/>
          </a:p>
        </p:txBody>
      </p:sp>
      <p:sp>
        <p:nvSpPr>
          <p:cNvPr id="177" name="Google Shape;177;p19"/>
          <p:cNvSpPr txBox="1">
            <a:spLocks noGrp="1"/>
          </p:cNvSpPr>
          <p:nvPr>
            <p:ph type="body" idx="1"/>
          </p:nvPr>
        </p:nvSpPr>
        <p:spPr>
          <a:xfrm>
            <a:off x="1297500" y="953125"/>
            <a:ext cx="3528900" cy="4051500"/>
          </a:xfrm>
          <a:prstGeom prst="rect">
            <a:avLst/>
          </a:prstGeom>
        </p:spPr>
        <p:txBody>
          <a:bodyPr spcFirstLastPara="1" wrap="square" lIns="91425" tIns="91425" rIns="91425" bIns="91425" anchor="t" anchorCtr="0">
            <a:normAutofit fontScale="85000" lnSpcReduction="20000"/>
          </a:bodyPr>
          <a:lstStyle/>
          <a:p>
            <a:pPr marL="457200" lvl="0" indent="-320357" algn="l" rtl="0">
              <a:spcBef>
                <a:spcPts val="0"/>
              </a:spcBef>
              <a:spcAft>
                <a:spcPts val="0"/>
              </a:spcAft>
              <a:buSzPct val="100000"/>
              <a:buChar char="●"/>
            </a:pPr>
            <a:r>
              <a:rPr lang="en" sz="1700"/>
              <a:t>Close-up of my hand writing “Exposition” on the diagram. Then switches to another angle of my hand drawing Harry with a sad face, surrounded by angry faces.</a:t>
            </a:r>
            <a:endParaRPr sz="1700"/>
          </a:p>
          <a:p>
            <a:pPr marL="457200" lvl="0" indent="-320357" algn="l" rtl="0">
              <a:spcBef>
                <a:spcPts val="0"/>
              </a:spcBef>
              <a:spcAft>
                <a:spcPts val="0"/>
              </a:spcAft>
              <a:buSzPct val="100000"/>
              <a:buChar char="●"/>
            </a:pPr>
            <a:r>
              <a:rPr lang="en" sz="1700"/>
              <a:t>Script: “Exposition is the first part of a story. This introduces the main character (and important side ones, possibly) and their background, the story setting and time, potential conflicts, and so on. It’s the normal life that’s about to change. This is the time where Harry lives in the cupboard under the stairs with his terrible, boring relatives.”</a:t>
            </a:r>
            <a:endParaRPr sz="1700"/>
          </a:p>
          <a:p>
            <a:pPr marL="457200" lvl="0" indent="-320357" algn="l" rtl="0">
              <a:spcBef>
                <a:spcPts val="0"/>
              </a:spcBef>
              <a:spcAft>
                <a:spcPts val="0"/>
              </a:spcAft>
              <a:buSzPct val="100000"/>
              <a:buChar char="●"/>
            </a:pPr>
            <a:r>
              <a:rPr lang="en" sz="1700"/>
              <a:t>Background music: Continues in the more quiet, contemplative song. </a:t>
            </a:r>
            <a:endParaRPr sz="1700"/>
          </a:p>
        </p:txBody>
      </p:sp>
      <p:pic>
        <p:nvPicPr>
          <p:cNvPr id="178" name="Google Shape;178;p19" descr="A hand drawing a plot structure on a whiteboard, with &quot;Exposition&quot; written out. "/>
          <p:cNvPicPr preferRelativeResize="0"/>
          <p:nvPr/>
        </p:nvPicPr>
        <p:blipFill>
          <a:blip r:embed="rId3">
            <a:alphaModFix/>
          </a:blip>
          <a:stretch>
            <a:fillRect/>
          </a:stretch>
        </p:blipFill>
        <p:spPr>
          <a:xfrm>
            <a:off x="5413175" y="269300"/>
            <a:ext cx="3281101" cy="2188475"/>
          </a:xfrm>
          <a:prstGeom prst="rect">
            <a:avLst/>
          </a:prstGeom>
          <a:noFill/>
          <a:ln>
            <a:noFill/>
          </a:ln>
        </p:spPr>
      </p:pic>
      <p:pic>
        <p:nvPicPr>
          <p:cNvPr id="179" name="Google Shape;179;p19" descr="A hand drawing a stick figure Harry Potter on a whiteboard along with stick figure angry faces."/>
          <p:cNvPicPr preferRelativeResize="0"/>
          <p:nvPr/>
        </p:nvPicPr>
        <p:blipFill>
          <a:blip r:embed="rId4">
            <a:alphaModFix/>
          </a:blip>
          <a:stretch>
            <a:fillRect/>
          </a:stretch>
        </p:blipFill>
        <p:spPr>
          <a:xfrm>
            <a:off x="5186925" y="2571750"/>
            <a:ext cx="3569644" cy="23809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#7</a:t>
            </a:r>
            <a:endParaRPr/>
          </a:p>
        </p:txBody>
      </p:sp>
      <p:sp>
        <p:nvSpPr>
          <p:cNvPr id="185" name="Google Shape;185;p20"/>
          <p:cNvSpPr txBox="1">
            <a:spLocks noGrp="1"/>
          </p:cNvSpPr>
          <p:nvPr>
            <p:ph type="body" idx="1"/>
          </p:nvPr>
        </p:nvSpPr>
        <p:spPr>
          <a:xfrm>
            <a:off x="1297500" y="1032375"/>
            <a:ext cx="3538800" cy="3942600"/>
          </a:xfrm>
          <a:prstGeom prst="rect">
            <a:avLst/>
          </a:prstGeom>
        </p:spPr>
        <p:txBody>
          <a:bodyPr spcFirstLastPara="1" wrap="square" lIns="91425" tIns="91425" rIns="91425" bIns="91425" anchor="t" anchorCtr="0">
            <a:normAutofit fontScale="85000" lnSpcReduction="10000"/>
          </a:bodyPr>
          <a:lstStyle/>
          <a:p>
            <a:pPr marL="457200" lvl="0" indent="-320357" algn="l" rtl="0">
              <a:spcBef>
                <a:spcPts val="0"/>
              </a:spcBef>
              <a:spcAft>
                <a:spcPts val="0"/>
              </a:spcAft>
              <a:buSzPct val="100000"/>
              <a:buChar char="●"/>
            </a:pPr>
            <a:r>
              <a:rPr lang="en" sz="1700"/>
              <a:t>Close-up of my hand writing “Inciting Incident” on the diagram. Transitions to myself drawing pictures of Harry with his letter.</a:t>
            </a:r>
            <a:endParaRPr sz="1700"/>
          </a:p>
          <a:p>
            <a:pPr marL="457200" lvl="0" indent="-320357" algn="l" rtl="0">
              <a:spcBef>
                <a:spcPts val="0"/>
              </a:spcBef>
              <a:spcAft>
                <a:spcPts val="0"/>
              </a:spcAft>
              <a:buSzPct val="100000"/>
              <a:buChar char="●"/>
            </a:pPr>
            <a:r>
              <a:rPr lang="en" sz="1700"/>
              <a:t>Script: “Inciting Incident is the part of the story where the plot kicks in. Something out of the norm happens, signaling a call to adventure, establishing a new goal, developing a new conflict–things like that! This is where Harry gets his first Hogwarts letter and his relatives begin to freak out and hide them, even going as far to relocate.” </a:t>
            </a:r>
            <a:endParaRPr sz="1700"/>
          </a:p>
          <a:p>
            <a:pPr marL="457200" lvl="0" indent="-320357" algn="l" rtl="0">
              <a:spcBef>
                <a:spcPts val="0"/>
              </a:spcBef>
              <a:spcAft>
                <a:spcPts val="0"/>
              </a:spcAft>
              <a:buSzPct val="100000"/>
              <a:buChar char="●"/>
            </a:pPr>
            <a:r>
              <a:rPr lang="en" sz="1700"/>
              <a:t>Background music: Background music gets a little more intense.</a:t>
            </a:r>
            <a:endParaRPr sz="1700"/>
          </a:p>
        </p:txBody>
      </p:sp>
      <p:grpSp>
        <p:nvGrpSpPr>
          <p:cNvPr id="186" name="Google Shape;186;p20"/>
          <p:cNvGrpSpPr/>
          <p:nvPr/>
        </p:nvGrpSpPr>
        <p:grpSpPr>
          <a:xfrm>
            <a:off x="5415750" y="2457975"/>
            <a:ext cx="3133500" cy="2517000"/>
            <a:chOff x="5415750" y="2457975"/>
            <a:chExt cx="3133500" cy="2517000"/>
          </a:xfrm>
        </p:grpSpPr>
        <p:sp>
          <p:nvSpPr>
            <p:cNvPr id="187" name="Google Shape;187;p20" descr="A hand drawing a stick figure Harry Potter with an envelope on a whiteboard."/>
            <p:cNvSpPr/>
            <p:nvPr/>
          </p:nvSpPr>
          <p:spPr>
            <a:xfrm>
              <a:off x="5415750" y="2457975"/>
              <a:ext cx="3133500" cy="2517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188" name="Google Shape;188;p20"/>
            <p:cNvPicPr preferRelativeResize="0"/>
            <p:nvPr/>
          </p:nvPicPr>
          <p:blipFill>
            <a:blip r:embed="rId3">
              <a:alphaModFix/>
            </a:blip>
            <a:stretch>
              <a:fillRect/>
            </a:stretch>
          </p:blipFill>
          <p:spPr>
            <a:xfrm>
              <a:off x="5601228" y="2704806"/>
              <a:ext cx="2840008" cy="2150810"/>
            </a:xfrm>
            <a:prstGeom prst="rect">
              <a:avLst/>
            </a:prstGeom>
            <a:noFill/>
            <a:ln>
              <a:noFill/>
            </a:ln>
          </p:spPr>
        </p:pic>
      </p:grpSp>
      <p:pic>
        <p:nvPicPr>
          <p:cNvPr id="189" name="Google Shape;189;p20" descr="A hand drawing a plot structure on a whiteboard, with &quot;Exposition&quot; and &quot;Inciting Incident&quot; written out. "/>
          <p:cNvPicPr preferRelativeResize="0"/>
          <p:nvPr/>
        </p:nvPicPr>
        <p:blipFill>
          <a:blip r:embed="rId4">
            <a:alphaModFix/>
          </a:blip>
          <a:stretch>
            <a:fillRect/>
          </a:stretch>
        </p:blipFill>
        <p:spPr>
          <a:xfrm>
            <a:off x="5102674" y="308225"/>
            <a:ext cx="3133501" cy="209001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Scene #8</a:t>
            </a:r>
            <a:endParaRPr/>
          </a:p>
        </p:txBody>
      </p:sp>
      <p:sp>
        <p:nvSpPr>
          <p:cNvPr id="195" name="Google Shape;195;p21"/>
          <p:cNvSpPr txBox="1">
            <a:spLocks noGrp="1"/>
          </p:cNvSpPr>
          <p:nvPr>
            <p:ph type="body" idx="1"/>
          </p:nvPr>
        </p:nvSpPr>
        <p:spPr>
          <a:xfrm>
            <a:off x="1297500" y="1002675"/>
            <a:ext cx="3528900" cy="4002000"/>
          </a:xfrm>
          <a:prstGeom prst="rect">
            <a:avLst/>
          </a:prstGeom>
        </p:spPr>
        <p:txBody>
          <a:bodyPr spcFirstLastPara="1" wrap="square" lIns="91425" tIns="91425" rIns="91425" bIns="91425" anchor="t" anchorCtr="0">
            <a:normAutofit fontScale="77500" lnSpcReduction="20000"/>
          </a:bodyPr>
          <a:lstStyle/>
          <a:p>
            <a:pPr marL="457200" lvl="0" indent="-312261" algn="l" rtl="0">
              <a:spcBef>
                <a:spcPts val="0"/>
              </a:spcBef>
              <a:spcAft>
                <a:spcPts val="0"/>
              </a:spcAft>
              <a:buSzPct val="100000"/>
              <a:buChar char="●"/>
            </a:pPr>
            <a:r>
              <a:rPr lang="en" sz="1700"/>
              <a:t>Close-up of my hand writing “Rising Action” on the diagram. Transitions to a medium-shot of myself holding the whiteboard, with pictures of a dialogue box, a train, and a castle. I point to each as I discuss the elements.</a:t>
            </a:r>
            <a:endParaRPr sz="1700"/>
          </a:p>
          <a:p>
            <a:pPr marL="457200" lvl="0" indent="-312261" algn="l" rtl="0">
              <a:spcBef>
                <a:spcPts val="0"/>
              </a:spcBef>
              <a:spcAft>
                <a:spcPts val="0"/>
              </a:spcAft>
              <a:buSzPct val="100000"/>
              <a:buChar char="●"/>
            </a:pPr>
            <a:r>
              <a:rPr lang="en" sz="1700"/>
              <a:t>Script: “Rising Action builds up to the main climax. With each big plot point, tension increases, mysteries deepen, conflicts grow, etc. This is where Harry learns he’s a wizard and that an evil man named Voldemort killed his parents, he and Hagrid take a mysterious package from Gringotts, he meets the Weasleys, and arrives to Hogwarts. Act 1 roughly ends where he arrives at the castle, because his world and setting has entirely shifted.”</a:t>
            </a:r>
            <a:endParaRPr sz="1700"/>
          </a:p>
          <a:p>
            <a:pPr marL="457200" lvl="0" indent="-312261" algn="l" rtl="0">
              <a:spcBef>
                <a:spcPts val="0"/>
              </a:spcBef>
              <a:spcAft>
                <a:spcPts val="0"/>
              </a:spcAft>
              <a:buSzPct val="100000"/>
              <a:buChar char="●"/>
            </a:pPr>
            <a:r>
              <a:rPr lang="en" sz="1700"/>
              <a:t>Background music: Background music continues in intensity.</a:t>
            </a:r>
            <a:endParaRPr sz="1700"/>
          </a:p>
        </p:txBody>
      </p:sp>
      <p:pic>
        <p:nvPicPr>
          <p:cNvPr id="196" name="Google Shape;196;p21" descr="A woman sitting at a table with a whiteboard that shows a speech bubble, a train, and a castle. "/>
          <p:cNvPicPr preferRelativeResize="0"/>
          <p:nvPr/>
        </p:nvPicPr>
        <p:blipFill>
          <a:blip r:embed="rId3">
            <a:alphaModFix/>
          </a:blip>
          <a:stretch>
            <a:fillRect/>
          </a:stretch>
        </p:blipFill>
        <p:spPr>
          <a:xfrm>
            <a:off x="4988700" y="2355300"/>
            <a:ext cx="4012800" cy="2788191"/>
          </a:xfrm>
          <a:prstGeom prst="rect">
            <a:avLst/>
          </a:prstGeom>
          <a:noFill/>
          <a:ln>
            <a:noFill/>
          </a:ln>
        </p:spPr>
      </p:pic>
      <p:pic>
        <p:nvPicPr>
          <p:cNvPr id="197" name="Google Shape;197;p21" descr="A hand drawing a plot structure on a whiteboard, with &quot;Exposition,&quot; &quot;Inciting Incident,&quot; and &quot;Rising Action&quot; written out. "/>
          <p:cNvPicPr preferRelativeResize="0"/>
          <p:nvPr/>
        </p:nvPicPr>
        <p:blipFill>
          <a:blip r:embed="rId4">
            <a:alphaModFix/>
          </a:blip>
          <a:stretch>
            <a:fillRect/>
          </a:stretch>
        </p:blipFill>
        <p:spPr>
          <a:xfrm>
            <a:off x="5197845" y="0"/>
            <a:ext cx="3454551" cy="2304148"/>
          </a:xfrm>
          <a:prstGeom prst="rect">
            <a:avLst/>
          </a:prstGeom>
          <a:noFill/>
          <a:ln>
            <a:noFill/>
          </a:ln>
        </p:spPr>
      </p:pic>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2489</Words>
  <Application>Microsoft Macintosh PowerPoint</Application>
  <PresentationFormat>On-screen Show (16:9)</PresentationFormat>
  <Paragraphs>85</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Lato</vt:lpstr>
      <vt:lpstr>Montserrat</vt:lpstr>
      <vt:lpstr>Arial</vt:lpstr>
      <vt:lpstr>Focus</vt:lpstr>
      <vt:lpstr>Building a Story: The Basics</vt:lpstr>
      <vt:lpstr>Scene #1</vt:lpstr>
      <vt:lpstr>Scene #2</vt:lpstr>
      <vt:lpstr>Scene #3</vt:lpstr>
      <vt:lpstr>Scene #4</vt:lpstr>
      <vt:lpstr>Scene #5</vt:lpstr>
      <vt:lpstr>Scene #6</vt:lpstr>
      <vt:lpstr>Scene #7</vt:lpstr>
      <vt:lpstr>Scene #8</vt:lpstr>
      <vt:lpstr>Scene #9</vt:lpstr>
      <vt:lpstr>Scene #10</vt:lpstr>
      <vt:lpstr>Scene #9</vt:lpstr>
      <vt:lpstr>Scene #10</vt:lpstr>
      <vt:lpstr>Scene #11</vt:lpstr>
      <vt:lpstr>Scene #12</vt:lpstr>
      <vt:lpstr>Scene #13</vt:lpstr>
      <vt:lpstr>Scene #14</vt:lpstr>
      <vt:lpstr>Scene #15</vt:lpstr>
      <vt:lpstr>Scene #16</vt:lpstr>
      <vt:lpstr>Scene #17</vt:lpstr>
      <vt:lpstr>Scene #18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Manley, Nicole</cp:lastModifiedBy>
  <cp:revision>1</cp:revision>
  <dcterms:modified xsi:type="dcterms:W3CDTF">2025-11-10T01:11:39Z</dcterms:modified>
</cp:coreProperties>
</file>