
<file path=[Content_Types].xml><?xml version="1.0" encoding="utf-8"?>
<Types xmlns="http://schemas.openxmlformats.org/package/2006/content-types">
  <Default ContentType="application/x-fontdata" Extension="fntdata"/>
  <Default ContentType="image/jpeg" Extension="jpeg"/>
  <Default ContentType="image/png" Extension="png"/>
  <Default ContentType="application/vnd.openxmlformats-package.relationships+xml" Extension="rels"/>
  <Default ContentType="image/svg+xml" Extension="svg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embedTrueTypeFonts="true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</p:sldIdLst>
  <p:sldSz cx="18288000" cy="10287000"/>
  <p:notesSz cx="6858000" cy="9144000"/>
  <p:embeddedFontLst>
    <p:embeddedFont>
      <p:font typeface="Brix Sans Medium" charset="1" panose="02000000000000000000"/>
      <p:regular r:id="rId13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10" Target="slides/slide5.xml" Type="http://schemas.openxmlformats.org/officeDocument/2006/relationships/slide"/><Relationship Id="rId11" Target="slides/slide6.xml" Type="http://schemas.openxmlformats.org/officeDocument/2006/relationships/slide"/><Relationship Id="rId12" Target="slides/slide7.xml" Type="http://schemas.openxmlformats.org/officeDocument/2006/relationships/slide"/><Relationship Id="rId13" Target="fonts/font13.fntdata" Type="http://schemas.openxmlformats.org/officeDocument/2006/relationships/font"/><Relationship Id="rId2" Target="presProps.xml" Type="http://schemas.openxmlformats.org/officeDocument/2006/relationships/presProps"/><Relationship Id="rId3" Target="viewProps.xml" Type="http://schemas.openxmlformats.org/officeDocument/2006/relationships/viewProps"/><Relationship Id="rId4" Target="theme/theme1.xml" Type="http://schemas.openxmlformats.org/officeDocument/2006/relationships/theme"/><Relationship Id="rId5" Target="tableStyles.xml" Type="http://schemas.openxmlformats.org/officeDocument/2006/relationships/tableStyles"/><Relationship Id="rId6" Target="slides/slide1.xml" Type="http://schemas.openxmlformats.org/officeDocument/2006/relationships/slide"/><Relationship Id="rId7" Target="slides/slide2.xml" Type="http://schemas.openxmlformats.org/officeDocument/2006/relationships/slide"/><Relationship Id="rId8" Target="slides/slide3.xml" Type="http://schemas.openxmlformats.org/officeDocument/2006/relationships/slide"/><Relationship Id="rId9" Target="slides/slide4.xml" Type="http://schemas.openxmlformats.org/officeDocument/2006/relationships/slide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svg" Type="http://schemas.openxmlformats.org/officeDocument/2006/relationships/image"/><Relationship Id="rId4" Target="../media/image3.png" Type="http://schemas.openxmlformats.org/officeDocument/2006/relationships/image"/><Relationship Id="rId5" Target="../media/image4.svg" Type="http://schemas.openxmlformats.org/officeDocument/2006/relationships/image"/><Relationship Id="rId6" Target="../media/image5.png" Type="http://schemas.openxmlformats.org/officeDocument/2006/relationships/image"/><Relationship Id="rId7" Target="../media/image6.svg" Type="http://schemas.openxmlformats.org/officeDocument/2006/relationships/image"/></Relationships>
</file>

<file path=ppt/slides/_rels/slide2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7.png" Type="http://schemas.openxmlformats.org/officeDocument/2006/relationships/image"/><Relationship Id="rId3" Target="../media/image8.svg" Type="http://schemas.openxmlformats.org/officeDocument/2006/relationships/image"/></Relationships>
</file>

<file path=ppt/slides/_rels/slide3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_rels/slide4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9.png" Type="http://schemas.openxmlformats.org/officeDocument/2006/relationships/image"/><Relationship Id="rId3" Target="../media/image10.svg" Type="http://schemas.openxmlformats.org/officeDocument/2006/relationships/image"/></Relationships>
</file>

<file path=ppt/slides/_rels/slide5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1.png" Type="http://schemas.openxmlformats.org/officeDocument/2006/relationships/image"/><Relationship Id="rId3" Target="../media/image12.svg" Type="http://schemas.openxmlformats.org/officeDocument/2006/relationships/image"/></Relationships>
</file>

<file path=ppt/slides/_rels/slide6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3.png" Type="http://schemas.openxmlformats.org/officeDocument/2006/relationships/image"/><Relationship Id="rId3" Target="../media/image14.svg" Type="http://schemas.openxmlformats.org/officeDocument/2006/relationships/image"/></Relationships>
</file>

<file path=ppt/slides/_rels/slide7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5.png" Type="http://schemas.openxmlformats.org/officeDocument/2006/relationships/image"/><Relationship Id="rId3" Target="../media/image6.svg" Type="http://schemas.openxmlformats.org/officeDocument/2006/relationships/image"/><Relationship Id="rId4" Target="../media/image1.png" Type="http://schemas.openxmlformats.org/officeDocument/2006/relationships/image"/><Relationship Id="rId5" Target="../media/image2.svg" Type="http://schemas.openxmlformats.org/officeDocument/2006/relationships/image"/></Relationships>
</file>

<file path=ppt/slides/slide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6426448" y="211075"/>
            <a:ext cx="5435105" cy="817625"/>
            <a:chOff x="0" y="0"/>
            <a:chExt cx="1431468" cy="215342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1431468" cy="215342"/>
            </a:xfrm>
            <a:custGeom>
              <a:avLst/>
              <a:gdLst/>
              <a:ahLst/>
              <a:cxnLst/>
              <a:rect r="r" b="b" t="t" l="l"/>
              <a:pathLst>
                <a:path h="215342" w="1431468">
                  <a:moveTo>
                    <a:pt x="72646" y="0"/>
                  </a:moveTo>
                  <a:lnTo>
                    <a:pt x="1358822" y="0"/>
                  </a:lnTo>
                  <a:cubicBezTo>
                    <a:pt x="1378089" y="0"/>
                    <a:pt x="1396567" y="7654"/>
                    <a:pt x="1410190" y="21277"/>
                  </a:cubicBezTo>
                  <a:cubicBezTo>
                    <a:pt x="1423814" y="34901"/>
                    <a:pt x="1431468" y="53379"/>
                    <a:pt x="1431468" y="72646"/>
                  </a:cubicBezTo>
                  <a:lnTo>
                    <a:pt x="1431468" y="142696"/>
                  </a:lnTo>
                  <a:cubicBezTo>
                    <a:pt x="1431468" y="182817"/>
                    <a:pt x="1398943" y="215342"/>
                    <a:pt x="1358822" y="215342"/>
                  </a:cubicBezTo>
                  <a:lnTo>
                    <a:pt x="72646" y="215342"/>
                  </a:lnTo>
                  <a:cubicBezTo>
                    <a:pt x="32525" y="215342"/>
                    <a:pt x="0" y="182817"/>
                    <a:pt x="0" y="142696"/>
                  </a:cubicBezTo>
                  <a:lnTo>
                    <a:pt x="0" y="72646"/>
                  </a:lnTo>
                  <a:cubicBezTo>
                    <a:pt x="0" y="53379"/>
                    <a:pt x="7654" y="34901"/>
                    <a:pt x="21277" y="21277"/>
                  </a:cubicBezTo>
                  <a:cubicBezTo>
                    <a:pt x="34901" y="7654"/>
                    <a:pt x="53379" y="0"/>
                    <a:pt x="72646" y="0"/>
                  </a:cubicBezTo>
                  <a:close/>
                </a:path>
              </a:pathLst>
            </a:custGeom>
            <a:solidFill>
              <a:srgbClr val="FFC500"/>
            </a:solidFill>
          </p:spPr>
        </p:sp>
        <p:sp>
          <p:nvSpPr>
            <p:cNvPr name="TextBox 4" id="4"/>
            <p:cNvSpPr txBox="true"/>
            <p:nvPr/>
          </p:nvSpPr>
          <p:spPr>
            <a:xfrm>
              <a:off x="0" y="-76200"/>
              <a:ext cx="1431468" cy="291542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5599"/>
                </a:lnSpc>
              </a:pPr>
              <a:r>
                <a:rPr lang="en-US" sz="3999">
                  <a:solidFill>
                    <a:srgbClr val="000000"/>
                  </a:solidFill>
                  <a:latin typeface="Brix Sans Medium"/>
                  <a:ea typeface="Brix Sans Medium"/>
                  <a:cs typeface="Brix Sans Medium"/>
                  <a:sym typeface="Brix Sans Medium"/>
                </a:rPr>
                <a:t>All Agents</a:t>
              </a:r>
            </a:p>
          </p:txBody>
        </p:sp>
      </p:grpSp>
      <p:sp>
        <p:nvSpPr>
          <p:cNvPr name="Freeform 5" id="5"/>
          <p:cNvSpPr/>
          <p:nvPr/>
        </p:nvSpPr>
        <p:spPr>
          <a:xfrm flipH="false" flipV="false" rot="0">
            <a:off x="707903" y="7050535"/>
            <a:ext cx="16872194" cy="1855941"/>
          </a:xfrm>
          <a:custGeom>
            <a:avLst/>
            <a:gdLst/>
            <a:ahLst/>
            <a:cxnLst/>
            <a:rect r="r" b="b" t="t" l="l"/>
            <a:pathLst>
              <a:path h="1855941" w="16872194">
                <a:moveTo>
                  <a:pt x="0" y="0"/>
                </a:moveTo>
                <a:lnTo>
                  <a:pt x="16872194" y="0"/>
                </a:lnTo>
                <a:lnTo>
                  <a:pt x="16872194" y="1855941"/>
                </a:lnTo>
                <a:lnTo>
                  <a:pt x="0" y="1855941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6" id="6"/>
          <p:cNvSpPr/>
          <p:nvPr/>
        </p:nvSpPr>
        <p:spPr>
          <a:xfrm flipH="false" flipV="false" rot="0">
            <a:off x="13353830" y="619887"/>
            <a:ext cx="4226267" cy="3143286"/>
          </a:xfrm>
          <a:custGeom>
            <a:avLst/>
            <a:gdLst/>
            <a:ahLst/>
            <a:cxnLst/>
            <a:rect r="r" b="b" t="t" l="l"/>
            <a:pathLst>
              <a:path h="3143286" w="4226267">
                <a:moveTo>
                  <a:pt x="0" y="0"/>
                </a:moveTo>
                <a:lnTo>
                  <a:pt x="4226267" y="0"/>
                </a:lnTo>
                <a:lnTo>
                  <a:pt x="4226267" y="3143286"/>
                </a:lnTo>
                <a:lnTo>
                  <a:pt x="0" y="3143286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grpSp>
        <p:nvGrpSpPr>
          <p:cNvPr name="Group 7" id="7"/>
          <p:cNvGrpSpPr/>
          <p:nvPr/>
        </p:nvGrpSpPr>
        <p:grpSpPr>
          <a:xfrm rot="0">
            <a:off x="707903" y="1714500"/>
            <a:ext cx="2051067" cy="4912735"/>
            <a:chOff x="0" y="0"/>
            <a:chExt cx="2734756" cy="6550313"/>
          </a:xfrm>
        </p:grpSpPr>
        <p:sp>
          <p:nvSpPr>
            <p:cNvPr name="Freeform 8" id="8"/>
            <p:cNvSpPr/>
            <p:nvPr/>
          </p:nvSpPr>
          <p:spPr>
            <a:xfrm flipH="false" flipV="false" rot="0">
              <a:off x="0" y="0"/>
              <a:ext cx="2734756" cy="6550313"/>
            </a:xfrm>
            <a:custGeom>
              <a:avLst/>
              <a:gdLst/>
              <a:ahLst/>
              <a:cxnLst/>
              <a:rect r="r" b="b" t="t" l="l"/>
              <a:pathLst>
                <a:path h="6550313" w="2734756">
                  <a:moveTo>
                    <a:pt x="0" y="0"/>
                  </a:moveTo>
                  <a:lnTo>
                    <a:pt x="2734756" y="0"/>
                  </a:lnTo>
                  <a:lnTo>
                    <a:pt x="2734756" y="6550313"/>
                  </a:lnTo>
                  <a:lnTo>
                    <a:pt x="0" y="655031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TextBox 9" id="9"/>
            <p:cNvSpPr txBox="true"/>
            <p:nvPr/>
          </p:nvSpPr>
          <p:spPr>
            <a:xfrm rot="0">
              <a:off x="327962" y="1178965"/>
              <a:ext cx="2078831" cy="676275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4200"/>
                </a:lnSpc>
                <a:spcBef>
                  <a:spcPct val="0"/>
                </a:spcBef>
              </a:pPr>
              <a:r>
                <a:rPr lang="en-US" sz="3000">
                  <a:solidFill>
                    <a:srgbClr val="000000"/>
                  </a:solidFill>
                  <a:latin typeface="Brix Sans Medium"/>
                  <a:ea typeface="Brix Sans Medium"/>
                  <a:cs typeface="Brix Sans Medium"/>
                  <a:sym typeface="Brix Sans Medium"/>
                </a:rPr>
                <a:t>Upon Hire</a:t>
              </a:r>
            </a:p>
          </p:txBody>
        </p:sp>
      </p:grpSp>
      <p:grpSp>
        <p:nvGrpSpPr>
          <p:cNvPr name="Group 10" id="10"/>
          <p:cNvGrpSpPr/>
          <p:nvPr/>
        </p:nvGrpSpPr>
        <p:grpSpPr>
          <a:xfrm rot="0">
            <a:off x="3724866" y="1316550"/>
            <a:ext cx="2233317" cy="5446135"/>
            <a:chOff x="0" y="0"/>
            <a:chExt cx="2977756" cy="7261513"/>
          </a:xfrm>
        </p:grpSpPr>
        <p:sp>
          <p:nvSpPr>
            <p:cNvPr name="Freeform 11" id="11"/>
            <p:cNvSpPr/>
            <p:nvPr/>
          </p:nvSpPr>
          <p:spPr>
            <a:xfrm flipH="false" flipV="false" rot="0">
              <a:off x="0" y="0"/>
              <a:ext cx="2977756" cy="7261513"/>
            </a:xfrm>
            <a:custGeom>
              <a:avLst/>
              <a:gdLst/>
              <a:ahLst/>
              <a:cxnLst/>
              <a:rect r="r" b="b" t="t" l="l"/>
              <a:pathLst>
                <a:path h="7261513" w="2977756">
                  <a:moveTo>
                    <a:pt x="0" y="0"/>
                  </a:moveTo>
                  <a:lnTo>
                    <a:pt x="2977756" y="0"/>
                  </a:lnTo>
                  <a:lnTo>
                    <a:pt x="2977756" y="7261513"/>
                  </a:lnTo>
                  <a:lnTo>
                    <a:pt x="0" y="726151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-905" t="0" r="-905" b="0"/>
              </a:stretch>
            </a:blipFill>
          </p:spPr>
        </p:sp>
        <p:sp>
          <p:nvSpPr>
            <p:cNvPr name="TextBox 12" id="12"/>
            <p:cNvSpPr txBox="true"/>
            <p:nvPr/>
          </p:nvSpPr>
          <p:spPr>
            <a:xfrm rot="0">
              <a:off x="357104" y="1178965"/>
              <a:ext cx="2263549" cy="1387475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4200"/>
                </a:lnSpc>
                <a:spcBef>
                  <a:spcPct val="0"/>
                </a:spcBef>
              </a:pPr>
              <a:r>
                <a:rPr lang="en-US" sz="3000">
                  <a:solidFill>
                    <a:srgbClr val="000000"/>
                  </a:solidFill>
                  <a:latin typeface="Brix Sans Medium"/>
                  <a:ea typeface="Brix Sans Medium"/>
                  <a:cs typeface="Brix Sans Medium"/>
                  <a:sym typeface="Brix Sans Medium"/>
                </a:rPr>
                <a:t>First 30 Days</a:t>
              </a:r>
            </a:p>
          </p:txBody>
        </p:sp>
      </p:grpSp>
      <p:grpSp>
        <p:nvGrpSpPr>
          <p:cNvPr name="Group 13" id="13"/>
          <p:cNvGrpSpPr/>
          <p:nvPr/>
        </p:nvGrpSpPr>
        <p:grpSpPr>
          <a:xfrm rot="0">
            <a:off x="6910683" y="1316550"/>
            <a:ext cx="2233317" cy="5446135"/>
            <a:chOff x="0" y="0"/>
            <a:chExt cx="2977756" cy="7261513"/>
          </a:xfrm>
        </p:grpSpPr>
        <p:sp>
          <p:nvSpPr>
            <p:cNvPr name="Freeform 14" id="14"/>
            <p:cNvSpPr/>
            <p:nvPr/>
          </p:nvSpPr>
          <p:spPr>
            <a:xfrm flipH="false" flipV="false" rot="0">
              <a:off x="0" y="0"/>
              <a:ext cx="2977756" cy="7261513"/>
            </a:xfrm>
            <a:custGeom>
              <a:avLst/>
              <a:gdLst/>
              <a:ahLst/>
              <a:cxnLst/>
              <a:rect r="r" b="b" t="t" l="l"/>
              <a:pathLst>
                <a:path h="7261513" w="2977756">
                  <a:moveTo>
                    <a:pt x="0" y="0"/>
                  </a:moveTo>
                  <a:lnTo>
                    <a:pt x="2977756" y="0"/>
                  </a:lnTo>
                  <a:lnTo>
                    <a:pt x="2977756" y="7261513"/>
                  </a:lnTo>
                  <a:lnTo>
                    <a:pt x="0" y="726151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-905" t="0" r="-905" b="0"/>
              </a:stretch>
            </a:blipFill>
          </p:spPr>
        </p:sp>
        <p:sp>
          <p:nvSpPr>
            <p:cNvPr name="TextBox 15" id="15"/>
            <p:cNvSpPr txBox="true"/>
            <p:nvPr/>
          </p:nvSpPr>
          <p:spPr>
            <a:xfrm rot="0">
              <a:off x="357104" y="1178965"/>
              <a:ext cx="2263549" cy="1387475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4200"/>
                </a:lnSpc>
                <a:spcBef>
                  <a:spcPct val="0"/>
                </a:spcBef>
              </a:pPr>
              <a:r>
                <a:rPr lang="en-US" sz="3000">
                  <a:solidFill>
                    <a:srgbClr val="000000"/>
                  </a:solidFill>
                  <a:latin typeface="Brix Sans Medium"/>
                  <a:ea typeface="Brix Sans Medium"/>
                  <a:cs typeface="Brix Sans Medium"/>
                  <a:sym typeface="Brix Sans Medium"/>
                </a:rPr>
                <a:t>1-10 Months</a:t>
              </a:r>
            </a:p>
          </p:txBody>
        </p:sp>
      </p:grpSp>
      <p:grpSp>
        <p:nvGrpSpPr>
          <p:cNvPr name="Group 16" id="16"/>
          <p:cNvGrpSpPr/>
          <p:nvPr/>
        </p:nvGrpSpPr>
        <p:grpSpPr>
          <a:xfrm rot="0">
            <a:off x="10132256" y="1316550"/>
            <a:ext cx="2233317" cy="5446135"/>
            <a:chOff x="0" y="0"/>
            <a:chExt cx="2977756" cy="7261513"/>
          </a:xfrm>
        </p:grpSpPr>
        <p:sp>
          <p:nvSpPr>
            <p:cNvPr name="Freeform 17" id="17"/>
            <p:cNvSpPr/>
            <p:nvPr/>
          </p:nvSpPr>
          <p:spPr>
            <a:xfrm flipH="false" flipV="false" rot="0">
              <a:off x="0" y="0"/>
              <a:ext cx="2977756" cy="7261513"/>
            </a:xfrm>
            <a:custGeom>
              <a:avLst/>
              <a:gdLst/>
              <a:ahLst/>
              <a:cxnLst/>
              <a:rect r="r" b="b" t="t" l="l"/>
              <a:pathLst>
                <a:path h="7261513" w="2977756">
                  <a:moveTo>
                    <a:pt x="0" y="0"/>
                  </a:moveTo>
                  <a:lnTo>
                    <a:pt x="2977756" y="0"/>
                  </a:lnTo>
                  <a:lnTo>
                    <a:pt x="2977756" y="7261513"/>
                  </a:lnTo>
                  <a:lnTo>
                    <a:pt x="0" y="726151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-905" t="0" r="-905" b="0"/>
              </a:stretch>
            </a:blipFill>
          </p:spPr>
        </p:sp>
        <p:sp>
          <p:nvSpPr>
            <p:cNvPr name="TextBox 18" id="18"/>
            <p:cNvSpPr txBox="true"/>
            <p:nvPr/>
          </p:nvSpPr>
          <p:spPr>
            <a:xfrm rot="0">
              <a:off x="357104" y="1178965"/>
              <a:ext cx="2263549" cy="1387475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4200"/>
                </a:lnSpc>
                <a:spcBef>
                  <a:spcPct val="0"/>
                </a:spcBef>
              </a:pPr>
              <a:r>
                <a:rPr lang="en-US" sz="3000">
                  <a:solidFill>
                    <a:srgbClr val="000000"/>
                  </a:solidFill>
                  <a:latin typeface="Brix Sans Medium"/>
                  <a:ea typeface="Brix Sans Medium"/>
                  <a:cs typeface="Brix Sans Medium"/>
                  <a:sym typeface="Brix Sans Medium"/>
                </a:rPr>
                <a:t>6-14 Months</a:t>
              </a:r>
            </a:p>
          </p:txBody>
        </p:sp>
      </p:grpSp>
    </p:spTree>
  </p:cSld>
  <p:clrMapOvr>
    <a:masterClrMapping/>
  </p:clrMapOvr>
</p:sld>
</file>

<file path=ppt/slides/slide2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6426448" y="211075"/>
            <a:ext cx="5435105" cy="817625"/>
            <a:chOff x="0" y="0"/>
            <a:chExt cx="1431468" cy="215342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1431468" cy="215342"/>
            </a:xfrm>
            <a:custGeom>
              <a:avLst/>
              <a:gdLst/>
              <a:ahLst/>
              <a:cxnLst/>
              <a:rect r="r" b="b" t="t" l="l"/>
              <a:pathLst>
                <a:path h="215342" w="1431468">
                  <a:moveTo>
                    <a:pt x="72646" y="0"/>
                  </a:moveTo>
                  <a:lnTo>
                    <a:pt x="1358822" y="0"/>
                  </a:lnTo>
                  <a:cubicBezTo>
                    <a:pt x="1378089" y="0"/>
                    <a:pt x="1396567" y="7654"/>
                    <a:pt x="1410190" y="21277"/>
                  </a:cubicBezTo>
                  <a:cubicBezTo>
                    <a:pt x="1423814" y="34901"/>
                    <a:pt x="1431468" y="53379"/>
                    <a:pt x="1431468" y="72646"/>
                  </a:cubicBezTo>
                  <a:lnTo>
                    <a:pt x="1431468" y="142696"/>
                  </a:lnTo>
                  <a:cubicBezTo>
                    <a:pt x="1431468" y="182817"/>
                    <a:pt x="1398943" y="215342"/>
                    <a:pt x="1358822" y="215342"/>
                  </a:cubicBezTo>
                  <a:lnTo>
                    <a:pt x="72646" y="215342"/>
                  </a:lnTo>
                  <a:cubicBezTo>
                    <a:pt x="32525" y="215342"/>
                    <a:pt x="0" y="182817"/>
                    <a:pt x="0" y="142696"/>
                  </a:cubicBezTo>
                  <a:lnTo>
                    <a:pt x="0" y="72646"/>
                  </a:lnTo>
                  <a:cubicBezTo>
                    <a:pt x="0" y="53379"/>
                    <a:pt x="7654" y="34901"/>
                    <a:pt x="21277" y="21277"/>
                  </a:cubicBezTo>
                  <a:cubicBezTo>
                    <a:pt x="34901" y="7654"/>
                    <a:pt x="53379" y="0"/>
                    <a:pt x="72646" y="0"/>
                  </a:cubicBezTo>
                  <a:close/>
                </a:path>
              </a:pathLst>
            </a:custGeom>
            <a:solidFill>
              <a:srgbClr val="FFC500"/>
            </a:solidFill>
          </p:spPr>
        </p:sp>
        <p:sp>
          <p:nvSpPr>
            <p:cNvPr name="TextBox 4" id="4"/>
            <p:cNvSpPr txBox="true"/>
            <p:nvPr/>
          </p:nvSpPr>
          <p:spPr>
            <a:xfrm>
              <a:off x="0" y="-76200"/>
              <a:ext cx="1431468" cy="291542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5599"/>
                </a:lnSpc>
              </a:pPr>
              <a:r>
                <a:rPr lang="en-US" sz="3999">
                  <a:solidFill>
                    <a:srgbClr val="000000"/>
                  </a:solidFill>
                  <a:latin typeface="Brix Sans Medium"/>
                  <a:ea typeface="Brix Sans Medium"/>
                  <a:cs typeface="Brix Sans Medium"/>
                  <a:sym typeface="Brix Sans Medium"/>
                </a:rPr>
                <a:t>All Agents</a:t>
              </a:r>
            </a:p>
          </p:txBody>
        </p:sp>
      </p:grpSp>
      <p:sp>
        <p:nvSpPr>
          <p:cNvPr name="Freeform 5" id="5"/>
          <p:cNvSpPr/>
          <p:nvPr/>
        </p:nvSpPr>
        <p:spPr>
          <a:xfrm flipH="false" flipV="false" rot="0">
            <a:off x="7086600" y="1642274"/>
            <a:ext cx="4114800" cy="4114800"/>
          </a:xfrm>
          <a:custGeom>
            <a:avLst/>
            <a:gdLst/>
            <a:ahLst/>
            <a:cxnLst/>
            <a:rect r="r" b="b" t="t" l="l"/>
            <a:pathLst>
              <a:path h="4114800" w="4114800">
                <a:moveTo>
                  <a:pt x="0" y="0"/>
                </a:moveTo>
                <a:lnTo>
                  <a:pt x="4114800" y="0"/>
                </a:lnTo>
                <a:lnTo>
                  <a:pt x="4114800" y="4114800"/>
                </a:lnTo>
                <a:lnTo>
                  <a:pt x="0" y="411480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6" id="6"/>
          <p:cNvSpPr txBox="true"/>
          <p:nvPr/>
        </p:nvSpPr>
        <p:spPr>
          <a:xfrm rot="0">
            <a:off x="2580966" y="6294448"/>
            <a:ext cx="13126067" cy="13843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5599"/>
              </a:lnSpc>
              <a:spcBef>
                <a:spcPct val="0"/>
              </a:spcBef>
            </a:pPr>
            <a:r>
              <a:rPr lang="en-US" sz="3999">
                <a:solidFill>
                  <a:srgbClr val="000000"/>
                </a:solidFill>
                <a:latin typeface="Brix Sans Medium"/>
                <a:ea typeface="Brix Sans Medium"/>
                <a:cs typeface="Brix Sans Medium"/>
                <a:sym typeface="Brix Sans Medium"/>
              </a:rPr>
              <a:t>ALL agents will be completing District &amp; County Level trainings around the end of their Pre-Training.</a:t>
            </a:r>
          </a:p>
        </p:txBody>
      </p:sp>
    </p:spTree>
  </p:cSld>
  <p:clrMapOvr>
    <a:masterClrMapping/>
  </p:clrMapOvr>
</p:sld>
</file>

<file path=ppt/slides/slide3.xml><?xml version="1.0" encoding="utf-8"?>
<p:sld xmlns:p="http://schemas.openxmlformats.org/presentationml/2006/main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2072689" y="1899447"/>
            <a:ext cx="5435105" cy="3065850"/>
            <a:chOff x="0" y="0"/>
            <a:chExt cx="1431468" cy="807467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1431468" cy="807467"/>
            </a:xfrm>
            <a:custGeom>
              <a:avLst/>
              <a:gdLst/>
              <a:ahLst/>
              <a:cxnLst/>
              <a:rect r="r" b="b" t="t" l="l"/>
              <a:pathLst>
                <a:path h="807467" w="1431468">
                  <a:moveTo>
                    <a:pt x="72646" y="0"/>
                  </a:moveTo>
                  <a:lnTo>
                    <a:pt x="1358822" y="0"/>
                  </a:lnTo>
                  <a:cubicBezTo>
                    <a:pt x="1378089" y="0"/>
                    <a:pt x="1396567" y="7654"/>
                    <a:pt x="1410190" y="21277"/>
                  </a:cubicBezTo>
                  <a:cubicBezTo>
                    <a:pt x="1423814" y="34901"/>
                    <a:pt x="1431468" y="53379"/>
                    <a:pt x="1431468" y="72646"/>
                  </a:cubicBezTo>
                  <a:lnTo>
                    <a:pt x="1431468" y="734821"/>
                  </a:lnTo>
                  <a:cubicBezTo>
                    <a:pt x="1431468" y="774942"/>
                    <a:pt x="1398943" y="807467"/>
                    <a:pt x="1358822" y="807467"/>
                  </a:cubicBezTo>
                  <a:lnTo>
                    <a:pt x="72646" y="807467"/>
                  </a:lnTo>
                  <a:cubicBezTo>
                    <a:pt x="53379" y="807467"/>
                    <a:pt x="34901" y="799813"/>
                    <a:pt x="21277" y="786189"/>
                  </a:cubicBezTo>
                  <a:cubicBezTo>
                    <a:pt x="7654" y="772565"/>
                    <a:pt x="0" y="754088"/>
                    <a:pt x="0" y="734821"/>
                  </a:cubicBezTo>
                  <a:lnTo>
                    <a:pt x="0" y="72646"/>
                  </a:lnTo>
                  <a:cubicBezTo>
                    <a:pt x="0" y="53379"/>
                    <a:pt x="7654" y="34901"/>
                    <a:pt x="21277" y="21277"/>
                  </a:cubicBezTo>
                  <a:cubicBezTo>
                    <a:pt x="34901" y="7654"/>
                    <a:pt x="53379" y="0"/>
                    <a:pt x="72646" y="0"/>
                  </a:cubicBezTo>
                  <a:close/>
                </a:path>
              </a:pathLst>
            </a:custGeom>
            <a:solidFill>
              <a:srgbClr val="1800AD"/>
            </a:solidFill>
          </p:spPr>
        </p:sp>
        <p:sp>
          <p:nvSpPr>
            <p:cNvPr name="TextBox 4" id="4"/>
            <p:cNvSpPr txBox="true"/>
            <p:nvPr/>
          </p:nvSpPr>
          <p:spPr>
            <a:xfrm>
              <a:off x="0" y="-76200"/>
              <a:ext cx="1431468" cy="883667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5599"/>
                </a:lnSpc>
              </a:pPr>
              <a:r>
                <a:rPr lang="en-US" sz="3999">
                  <a:solidFill>
                    <a:srgbClr val="FFFFFF"/>
                  </a:solidFill>
                  <a:latin typeface="Brix Sans Medium"/>
                  <a:ea typeface="Brix Sans Medium"/>
                  <a:cs typeface="Brix Sans Medium"/>
                  <a:sym typeface="Brix Sans Medium"/>
                </a:rPr>
                <a:t>4H Agents</a:t>
              </a:r>
            </a:p>
          </p:txBody>
        </p:sp>
      </p:grpSp>
      <p:grpSp>
        <p:nvGrpSpPr>
          <p:cNvPr name="Group 5" id="5"/>
          <p:cNvGrpSpPr/>
          <p:nvPr/>
        </p:nvGrpSpPr>
        <p:grpSpPr>
          <a:xfrm rot="0">
            <a:off x="9899854" y="1899447"/>
            <a:ext cx="5435105" cy="3065850"/>
            <a:chOff x="0" y="0"/>
            <a:chExt cx="1431468" cy="807467"/>
          </a:xfrm>
        </p:grpSpPr>
        <p:sp>
          <p:nvSpPr>
            <p:cNvPr name="Freeform 6" id="6"/>
            <p:cNvSpPr/>
            <p:nvPr/>
          </p:nvSpPr>
          <p:spPr>
            <a:xfrm flipH="false" flipV="false" rot="0">
              <a:off x="0" y="0"/>
              <a:ext cx="1431468" cy="807467"/>
            </a:xfrm>
            <a:custGeom>
              <a:avLst/>
              <a:gdLst/>
              <a:ahLst/>
              <a:cxnLst/>
              <a:rect r="r" b="b" t="t" l="l"/>
              <a:pathLst>
                <a:path h="807467" w="1431468">
                  <a:moveTo>
                    <a:pt x="72646" y="0"/>
                  </a:moveTo>
                  <a:lnTo>
                    <a:pt x="1358822" y="0"/>
                  </a:lnTo>
                  <a:cubicBezTo>
                    <a:pt x="1378089" y="0"/>
                    <a:pt x="1396567" y="7654"/>
                    <a:pt x="1410190" y="21277"/>
                  </a:cubicBezTo>
                  <a:cubicBezTo>
                    <a:pt x="1423814" y="34901"/>
                    <a:pt x="1431468" y="53379"/>
                    <a:pt x="1431468" y="72646"/>
                  </a:cubicBezTo>
                  <a:lnTo>
                    <a:pt x="1431468" y="734821"/>
                  </a:lnTo>
                  <a:cubicBezTo>
                    <a:pt x="1431468" y="774942"/>
                    <a:pt x="1398943" y="807467"/>
                    <a:pt x="1358822" y="807467"/>
                  </a:cubicBezTo>
                  <a:lnTo>
                    <a:pt x="72646" y="807467"/>
                  </a:lnTo>
                  <a:cubicBezTo>
                    <a:pt x="53379" y="807467"/>
                    <a:pt x="34901" y="799813"/>
                    <a:pt x="21277" y="786189"/>
                  </a:cubicBezTo>
                  <a:cubicBezTo>
                    <a:pt x="7654" y="772565"/>
                    <a:pt x="0" y="754088"/>
                    <a:pt x="0" y="734821"/>
                  </a:cubicBezTo>
                  <a:lnTo>
                    <a:pt x="0" y="72646"/>
                  </a:lnTo>
                  <a:cubicBezTo>
                    <a:pt x="0" y="53379"/>
                    <a:pt x="7654" y="34901"/>
                    <a:pt x="21277" y="21277"/>
                  </a:cubicBezTo>
                  <a:cubicBezTo>
                    <a:pt x="34901" y="7654"/>
                    <a:pt x="53379" y="0"/>
                    <a:pt x="72646" y="0"/>
                  </a:cubicBezTo>
                  <a:close/>
                </a:path>
              </a:pathLst>
            </a:custGeom>
            <a:solidFill>
              <a:srgbClr val="125701"/>
            </a:solidFill>
          </p:spPr>
        </p:sp>
        <p:sp>
          <p:nvSpPr>
            <p:cNvPr name="TextBox 7" id="7"/>
            <p:cNvSpPr txBox="true"/>
            <p:nvPr/>
          </p:nvSpPr>
          <p:spPr>
            <a:xfrm>
              <a:off x="0" y="-76200"/>
              <a:ext cx="1431468" cy="883667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5599"/>
                </a:lnSpc>
              </a:pPr>
              <a:r>
                <a:rPr lang="en-US" sz="3999">
                  <a:solidFill>
                    <a:srgbClr val="FFFFFF"/>
                  </a:solidFill>
                  <a:latin typeface="Brix Sans Medium"/>
                  <a:ea typeface="Brix Sans Medium"/>
                  <a:cs typeface="Brix Sans Medium"/>
                  <a:sym typeface="Brix Sans Medium"/>
                </a:rPr>
                <a:t>FACS Agents</a:t>
              </a:r>
            </a:p>
          </p:txBody>
        </p:sp>
      </p:grpSp>
      <p:grpSp>
        <p:nvGrpSpPr>
          <p:cNvPr name="Group 8" id="8"/>
          <p:cNvGrpSpPr/>
          <p:nvPr/>
        </p:nvGrpSpPr>
        <p:grpSpPr>
          <a:xfrm rot="0">
            <a:off x="6022496" y="5919604"/>
            <a:ext cx="5435105" cy="3065850"/>
            <a:chOff x="0" y="0"/>
            <a:chExt cx="1431468" cy="807467"/>
          </a:xfrm>
        </p:grpSpPr>
        <p:sp>
          <p:nvSpPr>
            <p:cNvPr name="Freeform 9" id="9"/>
            <p:cNvSpPr/>
            <p:nvPr/>
          </p:nvSpPr>
          <p:spPr>
            <a:xfrm flipH="false" flipV="false" rot="0">
              <a:off x="0" y="0"/>
              <a:ext cx="1431468" cy="807467"/>
            </a:xfrm>
            <a:custGeom>
              <a:avLst/>
              <a:gdLst/>
              <a:ahLst/>
              <a:cxnLst/>
              <a:rect r="r" b="b" t="t" l="l"/>
              <a:pathLst>
                <a:path h="807467" w="1431468">
                  <a:moveTo>
                    <a:pt x="72646" y="0"/>
                  </a:moveTo>
                  <a:lnTo>
                    <a:pt x="1358822" y="0"/>
                  </a:lnTo>
                  <a:cubicBezTo>
                    <a:pt x="1378089" y="0"/>
                    <a:pt x="1396567" y="7654"/>
                    <a:pt x="1410190" y="21277"/>
                  </a:cubicBezTo>
                  <a:cubicBezTo>
                    <a:pt x="1423814" y="34901"/>
                    <a:pt x="1431468" y="53379"/>
                    <a:pt x="1431468" y="72646"/>
                  </a:cubicBezTo>
                  <a:lnTo>
                    <a:pt x="1431468" y="734821"/>
                  </a:lnTo>
                  <a:cubicBezTo>
                    <a:pt x="1431468" y="774942"/>
                    <a:pt x="1398943" y="807467"/>
                    <a:pt x="1358822" y="807467"/>
                  </a:cubicBezTo>
                  <a:lnTo>
                    <a:pt x="72646" y="807467"/>
                  </a:lnTo>
                  <a:cubicBezTo>
                    <a:pt x="53379" y="807467"/>
                    <a:pt x="34901" y="799813"/>
                    <a:pt x="21277" y="786189"/>
                  </a:cubicBezTo>
                  <a:cubicBezTo>
                    <a:pt x="7654" y="772565"/>
                    <a:pt x="0" y="754088"/>
                    <a:pt x="0" y="734821"/>
                  </a:cubicBezTo>
                  <a:lnTo>
                    <a:pt x="0" y="72646"/>
                  </a:lnTo>
                  <a:cubicBezTo>
                    <a:pt x="0" y="53379"/>
                    <a:pt x="7654" y="34901"/>
                    <a:pt x="21277" y="21277"/>
                  </a:cubicBezTo>
                  <a:cubicBezTo>
                    <a:pt x="34901" y="7654"/>
                    <a:pt x="53379" y="0"/>
                    <a:pt x="72646" y="0"/>
                  </a:cubicBezTo>
                  <a:close/>
                </a:path>
              </a:pathLst>
            </a:custGeom>
            <a:solidFill>
              <a:srgbClr val="AB5302"/>
            </a:solidFill>
          </p:spPr>
        </p:sp>
        <p:sp>
          <p:nvSpPr>
            <p:cNvPr name="TextBox 10" id="10"/>
            <p:cNvSpPr txBox="true"/>
            <p:nvPr/>
          </p:nvSpPr>
          <p:spPr>
            <a:xfrm>
              <a:off x="0" y="-76200"/>
              <a:ext cx="1431468" cy="883667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5599"/>
                </a:lnSpc>
              </a:pPr>
              <a:r>
                <a:rPr lang="en-US" sz="3999">
                  <a:solidFill>
                    <a:srgbClr val="FFFFFF"/>
                  </a:solidFill>
                  <a:latin typeface="Brix Sans Medium"/>
                  <a:ea typeface="Brix Sans Medium"/>
                  <a:cs typeface="Brix Sans Medium"/>
                  <a:sym typeface="Brix Sans Medium"/>
                </a:rPr>
                <a:t>ANR Agents</a:t>
              </a:r>
            </a:p>
          </p:txBody>
        </p:sp>
      </p:grpSp>
    </p:spTree>
  </p:cSld>
  <p:clrMapOvr>
    <a:masterClrMapping/>
  </p:clrMapOvr>
</p:sld>
</file>

<file path=ppt/slides/slide4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6426448" y="211075"/>
            <a:ext cx="5435105" cy="817625"/>
            <a:chOff x="0" y="0"/>
            <a:chExt cx="1431468" cy="215342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1431468" cy="215342"/>
            </a:xfrm>
            <a:custGeom>
              <a:avLst/>
              <a:gdLst/>
              <a:ahLst/>
              <a:cxnLst/>
              <a:rect r="r" b="b" t="t" l="l"/>
              <a:pathLst>
                <a:path h="215342" w="1431468">
                  <a:moveTo>
                    <a:pt x="72646" y="0"/>
                  </a:moveTo>
                  <a:lnTo>
                    <a:pt x="1358822" y="0"/>
                  </a:lnTo>
                  <a:cubicBezTo>
                    <a:pt x="1378089" y="0"/>
                    <a:pt x="1396567" y="7654"/>
                    <a:pt x="1410190" y="21277"/>
                  </a:cubicBezTo>
                  <a:cubicBezTo>
                    <a:pt x="1423814" y="34901"/>
                    <a:pt x="1431468" y="53379"/>
                    <a:pt x="1431468" y="72646"/>
                  </a:cubicBezTo>
                  <a:lnTo>
                    <a:pt x="1431468" y="142696"/>
                  </a:lnTo>
                  <a:cubicBezTo>
                    <a:pt x="1431468" y="182817"/>
                    <a:pt x="1398943" y="215342"/>
                    <a:pt x="1358822" y="215342"/>
                  </a:cubicBezTo>
                  <a:lnTo>
                    <a:pt x="72646" y="215342"/>
                  </a:lnTo>
                  <a:cubicBezTo>
                    <a:pt x="32525" y="215342"/>
                    <a:pt x="0" y="182817"/>
                    <a:pt x="0" y="142696"/>
                  </a:cubicBezTo>
                  <a:lnTo>
                    <a:pt x="0" y="72646"/>
                  </a:lnTo>
                  <a:cubicBezTo>
                    <a:pt x="0" y="53379"/>
                    <a:pt x="7654" y="34901"/>
                    <a:pt x="21277" y="21277"/>
                  </a:cubicBezTo>
                  <a:cubicBezTo>
                    <a:pt x="34901" y="7654"/>
                    <a:pt x="53379" y="0"/>
                    <a:pt x="72646" y="0"/>
                  </a:cubicBezTo>
                  <a:close/>
                </a:path>
              </a:pathLst>
            </a:custGeom>
            <a:solidFill>
              <a:srgbClr val="1800AD"/>
            </a:solidFill>
          </p:spPr>
        </p:sp>
        <p:sp>
          <p:nvSpPr>
            <p:cNvPr name="TextBox 4" id="4"/>
            <p:cNvSpPr txBox="true"/>
            <p:nvPr/>
          </p:nvSpPr>
          <p:spPr>
            <a:xfrm>
              <a:off x="0" y="-76200"/>
              <a:ext cx="1431468" cy="291542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5599"/>
                </a:lnSpc>
              </a:pPr>
              <a:r>
                <a:rPr lang="en-US" sz="3999">
                  <a:solidFill>
                    <a:srgbClr val="FFFFFF"/>
                  </a:solidFill>
                  <a:latin typeface="Brix Sans Medium"/>
                  <a:ea typeface="Brix Sans Medium"/>
                  <a:cs typeface="Brix Sans Medium"/>
                  <a:sym typeface="Brix Sans Medium"/>
                </a:rPr>
                <a:t>4H Agents</a:t>
              </a:r>
            </a:p>
          </p:txBody>
        </p:sp>
      </p:grpSp>
      <p:grpSp>
        <p:nvGrpSpPr>
          <p:cNvPr name="Group 5" id="5"/>
          <p:cNvGrpSpPr/>
          <p:nvPr/>
        </p:nvGrpSpPr>
        <p:grpSpPr>
          <a:xfrm rot="0">
            <a:off x="1028700" y="2605894"/>
            <a:ext cx="4248337" cy="4590541"/>
            <a:chOff x="0" y="0"/>
            <a:chExt cx="5664449" cy="6120721"/>
          </a:xfrm>
        </p:grpSpPr>
        <p:sp>
          <p:nvSpPr>
            <p:cNvPr name="Freeform 6" id="6"/>
            <p:cNvSpPr/>
            <p:nvPr/>
          </p:nvSpPr>
          <p:spPr>
            <a:xfrm flipH="false" flipV="false" rot="0">
              <a:off x="0" y="0"/>
              <a:ext cx="5664449" cy="6120721"/>
            </a:xfrm>
            <a:custGeom>
              <a:avLst/>
              <a:gdLst/>
              <a:ahLst/>
              <a:cxnLst/>
              <a:rect r="r" b="b" t="t" l="l"/>
              <a:pathLst>
                <a:path h="6120721" w="5664449">
                  <a:moveTo>
                    <a:pt x="0" y="0"/>
                  </a:moveTo>
                  <a:lnTo>
                    <a:pt x="5664449" y="0"/>
                  </a:lnTo>
                  <a:lnTo>
                    <a:pt x="5664449" y="6120721"/>
                  </a:lnTo>
                  <a:lnTo>
                    <a:pt x="0" y="612072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TextBox 7" id="7"/>
            <p:cNvSpPr txBox="true"/>
            <p:nvPr/>
          </p:nvSpPr>
          <p:spPr>
            <a:xfrm rot="0">
              <a:off x="715501" y="2112094"/>
              <a:ext cx="4233446" cy="1820333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5599"/>
                </a:lnSpc>
                <a:spcBef>
                  <a:spcPct val="0"/>
                </a:spcBef>
              </a:pPr>
              <a:r>
                <a:rPr lang="en-US" sz="3999">
                  <a:solidFill>
                    <a:srgbClr val="FFFFFF"/>
                  </a:solidFill>
                  <a:latin typeface="Brix Sans Medium"/>
                  <a:ea typeface="Brix Sans Medium"/>
                  <a:cs typeface="Brix Sans Medium"/>
                  <a:sym typeface="Brix Sans Medium"/>
                </a:rPr>
                <a:t>4H Fundamentals</a:t>
              </a:r>
            </a:p>
          </p:txBody>
        </p:sp>
      </p:grpSp>
      <p:grpSp>
        <p:nvGrpSpPr>
          <p:cNvPr name="Group 8" id="8"/>
          <p:cNvGrpSpPr/>
          <p:nvPr/>
        </p:nvGrpSpPr>
        <p:grpSpPr>
          <a:xfrm rot="0">
            <a:off x="6243904" y="2605894"/>
            <a:ext cx="4855838" cy="5295391"/>
            <a:chOff x="0" y="0"/>
            <a:chExt cx="6474450" cy="7060521"/>
          </a:xfrm>
        </p:grpSpPr>
        <p:sp>
          <p:nvSpPr>
            <p:cNvPr name="Freeform 9" id="9"/>
            <p:cNvSpPr/>
            <p:nvPr/>
          </p:nvSpPr>
          <p:spPr>
            <a:xfrm flipH="false" flipV="false" rot="0">
              <a:off x="0" y="0"/>
              <a:ext cx="6474450" cy="7060521"/>
            </a:xfrm>
            <a:custGeom>
              <a:avLst/>
              <a:gdLst/>
              <a:ahLst/>
              <a:cxnLst/>
              <a:rect r="r" b="b" t="t" l="l"/>
              <a:pathLst>
                <a:path h="7060521" w="6474450">
                  <a:moveTo>
                    <a:pt x="0" y="0"/>
                  </a:moveTo>
                  <a:lnTo>
                    <a:pt x="6474450" y="0"/>
                  </a:lnTo>
                  <a:lnTo>
                    <a:pt x="6474450" y="7060521"/>
                  </a:lnTo>
                  <a:lnTo>
                    <a:pt x="0" y="706052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 l="-461" t="0" r="-461" b="0"/>
              </a:stretch>
            </a:blipFill>
          </p:spPr>
        </p:sp>
        <p:sp>
          <p:nvSpPr>
            <p:cNvPr name="TextBox 10" id="10"/>
            <p:cNvSpPr txBox="true"/>
            <p:nvPr/>
          </p:nvSpPr>
          <p:spPr>
            <a:xfrm rot="0">
              <a:off x="817816" y="2112094"/>
              <a:ext cx="4838818" cy="2760133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5599"/>
                </a:lnSpc>
                <a:spcBef>
                  <a:spcPct val="0"/>
                </a:spcBef>
              </a:pPr>
              <a:r>
                <a:rPr lang="en-US" sz="3999">
                  <a:solidFill>
                    <a:srgbClr val="FFFFFF"/>
                  </a:solidFill>
                  <a:latin typeface="Brix Sans Medium"/>
                  <a:ea typeface="Brix Sans Medium"/>
                  <a:cs typeface="Brix Sans Medium"/>
                  <a:sym typeface="Brix Sans Medium"/>
                </a:rPr>
                <a:t>Beyond the Basics of Youth Development</a:t>
              </a:r>
            </a:p>
          </p:txBody>
        </p:sp>
      </p:grpSp>
      <p:grpSp>
        <p:nvGrpSpPr>
          <p:cNvPr name="Group 11" id="11"/>
          <p:cNvGrpSpPr/>
          <p:nvPr/>
        </p:nvGrpSpPr>
        <p:grpSpPr>
          <a:xfrm rot="0">
            <a:off x="12066608" y="2819836"/>
            <a:ext cx="4308407" cy="4647329"/>
            <a:chOff x="0" y="0"/>
            <a:chExt cx="5744542" cy="6196438"/>
          </a:xfrm>
        </p:grpSpPr>
        <p:sp>
          <p:nvSpPr>
            <p:cNvPr name="Freeform 12" id="12"/>
            <p:cNvSpPr/>
            <p:nvPr/>
          </p:nvSpPr>
          <p:spPr>
            <a:xfrm flipH="false" flipV="false" rot="0">
              <a:off x="0" y="0"/>
              <a:ext cx="5744542" cy="6196438"/>
            </a:xfrm>
            <a:custGeom>
              <a:avLst/>
              <a:gdLst/>
              <a:ahLst/>
              <a:cxnLst/>
              <a:rect r="r" b="b" t="t" l="l"/>
              <a:pathLst>
                <a:path h="6196438" w="5744542">
                  <a:moveTo>
                    <a:pt x="0" y="0"/>
                  </a:moveTo>
                  <a:lnTo>
                    <a:pt x="5744542" y="0"/>
                  </a:lnTo>
                  <a:lnTo>
                    <a:pt x="5744542" y="6196438"/>
                  </a:lnTo>
                  <a:lnTo>
                    <a:pt x="0" y="619643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 l="0" t="-87" r="0" b="-87"/>
              </a:stretch>
            </a:blipFill>
          </p:spPr>
        </p:sp>
        <p:sp>
          <p:nvSpPr>
            <p:cNvPr name="TextBox 13" id="13"/>
            <p:cNvSpPr txBox="true"/>
            <p:nvPr/>
          </p:nvSpPr>
          <p:spPr>
            <a:xfrm rot="0">
              <a:off x="725618" y="2139164"/>
              <a:ext cx="4293306" cy="1841910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5669"/>
                </a:lnSpc>
                <a:spcBef>
                  <a:spcPct val="0"/>
                </a:spcBef>
              </a:pPr>
              <a:r>
                <a:rPr lang="en-US" sz="4049">
                  <a:solidFill>
                    <a:srgbClr val="FFFFFF"/>
                  </a:solidFill>
                  <a:latin typeface="Brix Sans Medium"/>
                  <a:ea typeface="Brix Sans Medium"/>
                  <a:cs typeface="Brix Sans Medium"/>
                  <a:sym typeface="Brix Sans Medium"/>
                </a:rPr>
                <a:t>2-4 Online Classes</a:t>
              </a:r>
            </a:p>
          </p:txBody>
        </p:sp>
      </p:grpSp>
    </p:spTree>
  </p:cSld>
  <p:clrMapOvr>
    <a:masterClrMapping/>
  </p:clrMapOvr>
</p:sld>
</file>

<file path=ppt/slides/slide5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6426448" y="211074"/>
            <a:ext cx="5435105" cy="817626"/>
            <a:chOff x="0" y="0"/>
            <a:chExt cx="1431468" cy="215342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1431468" cy="215342"/>
            </a:xfrm>
            <a:custGeom>
              <a:avLst/>
              <a:gdLst/>
              <a:ahLst/>
              <a:cxnLst/>
              <a:rect r="r" b="b" t="t" l="l"/>
              <a:pathLst>
                <a:path h="215342" w="1431468">
                  <a:moveTo>
                    <a:pt x="72646" y="0"/>
                  </a:moveTo>
                  <a:lnTo>
                    <a:pt x="1358822" y="0"/>
                  </a:lnTo>
                  <a:cubicBezTo>
                    <a:pt x="1378089" y="0"/>
                    <a:pt x="1396567" y="7654"/>
                    <a:pt x="1410190" y="21277"/>
                  </a:cubicBezTo>
                  <a:cubicBezTo>
                    <a:pt x="1423814" y="34901"/>
                    <a:pt x="1431468" y="53379"/>
                    <a:pt x="1431468" y="72646"/>
                  </a:cubicBezTo>
                  <a:lnTo>
                    <a:pt x="1431468" y="142696"/>
                  </a:lnTo>
                  <a:cubicBezTo>
                    <a:pt x="1431468" y="161963"/>
                    <a:pt x="1423814" y="180441"/>
                    <a:pt x="1410190" y="194064"/>
                  </a:cubicBezTo>
                  <a:cubicBezTo>
                    <a:pt x="1396567" y="207688"/>
                    <a:pt x="1378089" y="215342"/>
                    <a:pt x="1358822" y="215342"/>
                  </a:cubicBezTo>
                  <a:lnTo>
                    <a:pt x="72646" y="215342"/>
                  </a:lnTo>
                  <a:cubicBezTo>
                    <a:pt x="53379" y="215342"/>
                    <a:pt x="34901" y="207688"/>
                    <a:pt x="21277" y="194064"/>
                  </a:cubicBezTo>
                  <a:cubicBezTo>
                    <a:pt x="7654" y="180441"/>
                    <a:pt x="0" y="161963"/>
                    <a:pt x="0" y="142696"/>
                  </a:cubicBezTo>
                  <a:lnTo>
                    <a:pt x="0" y="72646"/>
                  </a:lnTo>
                  <a:cubicBezTo>
                    <a:pt x="0" y="53379"/>
                    <a:pt x="7654" y="34901"/>
                    <a:pt x="21277" y="21277"/>
                  </a:cubicBezTo>
                  <a:cubicBezTo>
                    <a:pt x="34901" y="7654"/>
                    <a:pt x="53379" y="0"/>
                    <a:pt x="72646" y="0"/>
                  </a:cubicBezTo>
                  <a:close/>
                </a:path>
              </a:pathLst>
            </a:custGeom>
            <a:solidFill>
              <a:srgbClr val="125701"/>
            </a:solidFill>
          </p:spPr>
        </p:sp>
        <p:sp>
          <p:nvSpPr>
            <p:cNvPr name="TextBox 4" id="4"/>
            <p:cNvSpPr txBox="true"/>
            <p:nvPr/>
          </p:nvSpPr>
          <p:spPr>
            <a:xfrm>
              <a:off x="0" y="-76200"/>
              <a:ext cx="1431468" cy="291542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5599"/>
                </a:lnSpc>
              </a:pPr>
              <a:r>
                <a:rPr lang="en-US" sz="3999">
                  <a:solidFill>
                    <a:srgbClr val="FFFFFF"/>
                  </a:solidFill>
                  <a:latin typeface="Brix Sans Medium"/>
                  <a:ea typeface="Brix Sans Medium"/>
                  <a:cs typeface="Brix Sans Medium"/>
                  <a:sym typeface="Brix Sans Medium"/>
                </a:rPr>
                <a:t>FACS Agents</a:t>
              </a:r>
            </a:p>
          </p:txBody>
        </p:sp>
      </p:grpSp>
      <p:grpSp>
        <p:nvGrpSpPr>
          <p:cNvPr name="Group 5" id="5"/>
          <p:cNvGrpSpPr/>
          <p:nvPr/>
        </p:nvGrpSpPr>
        <p:grpSpPr>
          <a:xfrm rot="0">
            <a:off x="380699" y="2634289"/>
            <a:ext cx="4228087" cy="4590541"/>
            <a:chOff x="0" y="0"/>
            <a:chExt cx="5637449" cy="6120721"/>
          </a:xfrm>
        </p:grpSpPr>
        <p:sp>
          <p:nvSpPr>
            <p:cNvPr name="Freeform 6" id="6"/>
            <p:cNvSpPr/>
            <p:nvPr/>
          </p:nvSpPr>
          <p:spPr>
            <a:xfrm flipH="false" flipV="false" rot="0">
              <a:off x="0" y="0"/>
              <a:ext cx="5637449" cy="6120721"/>
            </a:xfrm>
            <a:custGeom>
              <a:avLst/>
              <a:gdLst/>
              <a:ahLst/>
              <a:cxnLst/>
              <a:rect r="r" b="b" t="t" l="l"/>
              <a:pathLst>
                <a:path h="6120721" w="5637449">
                  <a:moveTo>
                    <a:pt x="0" y="0"/>
                  </a:moveTo>
                  <a:lnTo>
                    <a:pt x="5637449" y="0"/>
                  </a:lnTo>
                  <a:lnTo>
                    <a:pt x="5637449" y="6120721"/>
                  </a:lnTo>
                  <a:lnTo>
                    <a:pt x="0" y="612072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 l="-239" t="0" r="-239" b="0"/>
              </a:stretch>
            </a:blipFill>
          </p:spPr>
        </p:sp>
        <p:sp>
          <p:nvSpPr>
            <p:cNvPr name="TextBox 7" id="7"/>
            <p:cNvSpPr txBox="true"/>
            <p:nvPr/>
          </p:nvSpPr>
          <p:spPr>
            <a:xfrm rot="0">
              <a:off x="712091" y="2112094"/>
              <a:ext cx="4213267" cy="1820333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5599"/>
                </a:lnSpc>
                <a:spcBef>
                  <a:spcPct val="0"/>
                </a:spcBef>
              </a:pPr>
              <a:r>
                <a:rPr lang="en-US" sz="3999">
                  <a:solidFill>
                    <a:srgbClr val="FFFFFF"/>
                  </a:solidFill>
                  <a:latin typeface="Brix Sans Medium"/>
                  <a:ea typeface="Brix Sans Medium"/>
                  <a:cs typeface="Brix Sans Medium"/>
                  <a:sym typeface="Brix Sans Medium"/>
                </a:rPr>
                <a:t> Foundations Spring</a:t>
              </a:r>
            </a:p>
          </p:txBody>
        </p:sp>
      </p:grpSp>
      <p:grpSp>
        <p:nvGrpSpPr>
          <p:cNvPr name="Group 8" id="8"/>
          <p:cNvGrpSpPr/>
          <p:nvPr/>
        </p:nvGrpSpPr>
        <p:grpSpPr>
          <a:xfrm rot="0">
            <a:off x="9143224" y="2577500"/>
            <a:ext cx="4308407" cy="4647329"/>
            <a:chOff x="0" y="0"/>
            <a:chExt cx="5744542" cy="6196438"/>
          </a:xfrm>
        </p:grpSpPr>
        <p:sp>
          <p:nvSpPr>
            <p:cNvPr name="Freeform 9" id="9"/>
            <p:cNvSpPr/>
            <p:nvPr/>
          </p:nvSpPr>
          <p:spPr>
            <a:xfrm flipH="false" flipV="false" rot="0">
              <a:off x="0" y="0"/>
              <a:ext cx="5744542" cy="6196438"/>
            </a:xfrm>
            <a:custGeom>
              <a:avLst/>
              <a:gdLst/>
              <a:ahLst/>
              <a:cxnLst/>
              <a:rect r="r" b="b" t="t" l="l"/>
              <a:pathLst>
                <a:path h="6196438" w="5744542">
                  <a:moveTo>
                    <a:pt x="0" y="0"/>
                  </a:moveTo>
                  <a:lnTo>
                    <a:pt x="5744542" y="0"/>
                  </a:lnTo>
                  <a:lnTo>
                    <a:pt x="5744542" y="6196438"/>
                  </a:lnTo>
                  <a:lnTo>
                    <a:pt x="0" y="619643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 l="0" t="-87" r="0" b="-87"/>
              </a:stretch>
            </a:blipFill>
          </p:spPr>
        </p:sp>
        <p:sp>
          <p:nvSpPr>
            <p:cNvPr name="TextBox 10" id="10"/>
            <p:cNvSpPr txBox="true"/>
            <p:nvPr/>
          </p:nvSpPr>
          <p:spPr>
            <a:xfrm rot="0">
              <a:off x="725618" y="2139164"/>
              <a:ext cx="4293306" cy="1841910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5669"/>
                </a:lnSpc>
              </a:pPr>
              <a:r>
                <a:rPr lang="en-US" sz="4049">
                  <a:solidFill>
                    <a:srgbClr val="FFFFFF"/>
                  </a:solidFill>
                  <a:latin typeface="Brix Sans Medium"/>
                  <a:ea typeface="Brix Sans Medium"/>
                  <a:cs typeface="Brix Sans Medium"/>
                  <a:sym typeface="Brix Sans Medium"/>
                </a:rPr>
                <a:t>Food </a:t>
              </a:r>
            </a:p>
            <a:p>
              <a:pPr algn="ctr">
                <a:lnSpc>
                  <a:spcPts val="5669"/>
                </a:lnSpc>
                <a:spcBef>
                  <a:spcPct val="0"/>
                </a:spcBef>
              </a:pPr>
              <a:r>
                <a:rPr lang="en-US" sz="4049">
                  <a:solidFill>
                    <a:srgbClr val="FFFFFF"/>
                  </a:solidFill>
                  <a:latin typeface="Brix Sans Medium"/>
                  <a:ea typeface="Brix Sans Medium"/>
                  <a:cs typeface="Brix Sans Medium"/>
                  <a:sym typeface="Brix Sans Medium"/>
                </a:rPr>
                <a:t>Preservation</a:t>
              </a:r>
            </a:p>
          </p:txBody>
        </p:sp>
      </p:grpSp>
      <p:grpSp>
        <p:nvGrpSpPr>
          <p:cNvPr name="Group 11" id="11"/>
          <p:cNvGrpSpPr/>
          <p:nvPr/>
        </p:nvGrpSpPr>
        <p:grpSpPr>
          <a:xfrm rot="0">
            <a:off x="4761961" y="2634289"/>
            <a:ext cx="4228087" cy="4590541"/>
            <a:chOff x="0" y="0"/>
            <a:chExt cx="5637449" cy="6120721"/>
          </a:xfrm>
        </p:grpSpPr>
        <p:sp>
          <p:nvSpPr>
            <p:cNvPr name="Freeform 12" id="12"/>
            <p:cNvSpPr/>
            <p:nvPr/>
          </p:nvSpPr>
          <p:spPr>
            <a:xfrm flipH="false" flipV="false" rot="0">
              <a:off x="0" y="0"/>
              <a:ext cx="5637449" cy="6120721"/>
            </a:xfrm>
            <a:custGeom>
              <a:avLst/>
              <a:gdLst/>
              <a:ahLst/>
              <a:cxnLst/>
              <a:rect r="r" b="b" t="t" l="l"/>
              <a:pathLst>
                <a:path h="6120721" w="5637449">
                  <a:moveTo>
                    <a:pt x="0" y="0"/>
                  </a:moveTo>
                  <a:lnTo>
                    <a:pt x="5637449" y="0"/>
                  </a:lnTo>
                  <a:lnTo>
                    <a:pt x="5637449" y="6120721"/>
                  </a:lnTo>
                  <a:lnTo>
                    <a:pt x="0" y="612072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 l="-239" t="0" r="-239" b="0"/>
              </a:stretch>
            </a:blipFill>
          </p:spPr>
        </p:sp>
        <p:sp>
          <p:nvSpPr>
            <p:cNvPr name="TextBox 13" id="13"/>
            <p:cNvSpPr txBox="true"/>
            <p:nvPr/>
          </p:nvSpPr>
          <p:spPr>
            <a:xfrm rot="0">
              <a:off x="712091" y="2112094"/>
              <a:ext cx="4213267" cy="1820333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5599"/>
                </a:lnSpc>
                <a:spcBef>
                  <a:spcPct val="0"/>
                </a:spcBef>
              </a:pPr>
              <a:r>
                <a:rPr lang="en-US" sz="3999">
                  <a:solidFill>
                    <a:srgbClr val="FFFFFF"/>
                  </a:solidFill>
                  <a:latin typeface="Brix Sans Medium"/>
                  <a:ea typeface="Brix Sans Medium"/>
                  <a:cs typeface="Brix Sans Medium"/>
                  <a:sym typeface="Brix Sans Medium"/>
                </a:rPr>
                <a:t> Foundations Fall</a:t>
              </a:r>
            </a:p>
          </p:txBody>
        </p:sp>
      </p:grpSp>
      <p:grpSp>
        <p:nvGrpSpPr>
          <p:cNvPr name="Group 14" id="14"/>
          <p:cNvGrpSpPr/>
          <p:nvPr/>
        </p:nvGrpSpPr>
        <p:grpSpPr>
          <a:xfrm rot="0">
            <a:off x="13604807" y="2634289"/>
            <a:ext cx="4308407" cy="4647329"/>
            <a:chOff x="0" y="0"/>
            <a:chExt cx="5744542" cy="6196438"/>
          </a:xfrm>
        </p:grpSpPr>
        <p:sp>
          <p:nvSpPr>
            <p:cNvPr name="Freeform 15" id="15"/>
            <p:cNvSpPr/>
            <p:nvPr/>
          </p:nvSpPr>
          <p:spPr>
            <a:xfrm flipH="false" flipV="false" rot="0">
              <a:off x="0" y="0"/>
              <a:ext cx="5744542" cy="6196438"/>
            </a:xfrm>
            <a:custGeom>
              <a:avLst/>
              <a:gdLst/>
              <a:ahLst/>
              <a:cxnLst/>
              <a:rect r="r" b="b" t="t" l="l"/>
              <a:pathLst>
                <a:path h="6196438" w="5744542">
                  <a:moveTo>
                    <a:pt x="0" y="0"/>
                  </a:moveTo>
                  <a:lnTo>
                    <a:pt x="5744542" y="0"/>
                  </a:lnTo>
                  <a:lnTo>
                    <a:pt x="5744542" y="6196438"/>
                  </a:lnTo>
                  <a:lnTo>
                    <a:pt x="0" y="619643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 l="0" t="-87" r="0" b="-87"/>
              </a:stretch>
            </a:blipFill>
          </p:spPr>
        </p:sp>
        <p:sp>
          <p:nvSpPr>
            <p:cNvPr name="TextBox 16" id="16"/>
            <p:cNvSpPr txBox="true"/>
            <p:nvPr/>
          </p:nvSpPr>
          <p:spPr>
            <a:xfrm rot="0">
              <a:off x="725618" y="2139164"/>
              <a:ext cx="4293306" cy="1841910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5669"/>
                </a:lnSpc>
                <a:spcBef>
                  <a:spcPct val="0"/>
                </a:spcBef>
              </a:pPr>
              <a:r>
                <a:rPr lang="en-US" sz="4049">
                  <a:solidFill>
                    <a:srgbClr val="FFFFFF"/>
                  </a:solidFill>
                  <a:latin typeface="Brix Sans Medium"/>
                  <a:ea typeface="Brix Sans Medium"/>
                  <a:cs typeface="Brix Sans Medium"/>
                  <a:sym typeface="Brix Sans Medium"/>
                </a:rPr>
                <a:t>2-4 Online Classes</a:t>
              </a:r>
            </a:p>
          </p:txBody>
        </p:sp>
      </p:grpSp>
    </p:spTree>
  </p:cSld>
  <p:clrMapOvr>
    <a:masterClrMapping/>
  </p:clrMapOvr>
</p:sld>
</file>

<file path=ppt/slides/slide6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6426448" y="211074"/>
            <a:ext cx="5435105" cy="817626"/>
            <a:chOff x="0" y="0"/>
            <a:chExt cx="1431468" cy="215342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1431468" cy="215342"/>
            </a:xfrm>
            <a:custGeom>
              <a:avLst/>
              <a:gdLst/>
              <a:ahLst/>
              <a:cxnLst/>
              <a:rect r="r" b="b" t="t" l="l"/>
              <a:pathLst>
                <a:path h="215342" w="1431468">
                  <a:moveTo>
                    <a:pt x="72646" y="0"/>
                  </a:moveTo>
                  <a:lnTo>
                    <a:pt x="1358822" y="0"/>
                  </a:lnTo>
                  <a:cubicBezTo>
                    <a:pt x="1378089" y="0"/>
                    <a:pt x="1396567" y="7654"/>
                    <a:pt x="1410190" y="21277"/>
                  </a:cubicBezTo>
                  <a:cubicBezTo>
                    <a:pt x="1423814" y="34901"/>
                    <a:pt x="1431468" y="53379"/>
                    <a:pt x="1431468" y="72646"/>
                  </a:cubicBezTo>
                  <a:lnTo>
                    <a:pt x="1431468" y="142696"/>
                  </a:lnTo>
                  <a:cubicBezTo>
                    <a:pt x="1431468" y="161963"/>
                    <a:pt x="1423814" y="180441"/>
                    <a:pt x="1410190" y="194064"/>
                  </a:cubicBezTo>
                  <a:cubicBezTo>
                    <a:pt x="1396567" y="207688"/>
                    <a:pt x="1378089" y="215342"/>
                    <a:pt x="1358822" y="215342"/>
                  </a:cubicBezTo>
                  <a:lnTo>
                    <a:pt x="72646" y="215342"/>
                  </a:lnTo>
                  <a:cubicBezTo>
                    <a:pt x="53379" y="215342"/>
                    <a:pt x="34901" y="207688"/>
                    <a:pt x="21277" y="194064"/>
                  </a:cubicBezTo>
                  <a:cubicBezTo>
                    <a:pt x="7654" y="180441"/>
                    <a:pt x="0" y="161963"/>
                    <a:pt x="0" y="142696"/>
                  </a:cubicBezTo>
                  <a:lnTo>
                    <a:pt x="0" y="72646"/>
                  </a:lnTo>
                  <a:cubicBezTo>
                    <a:pt x="0" y="53379"/>
                    <a:pt x="7654" y="34901"/>
                    <a:pt x="21277" y="21277"/>
                  </a:cubicBezTo>
                  <a:cubicBezTo>
                    <a:pt x="34901" y="7654"/>
                    <a:pt x="53379" y="0"/>
                    <a:pt x="72646" y="0"/>
                  </a:cubicBezTo>
                  <a:close/>
                </a:path>
              </a:pathLst>
            </a:custGeom>
            <a:solidFill>
              <a:srgbClr val="AB5302"/>
            </a:solidFill>
          </p:spPr>
        </p:sp>
        <p:sp>
          <p:nvSpPr>
            <p:cNvPr name="TextBox 4" id="4"/>
            <p:cNvSpPr txBox="true"/>
            <p:nvPr/>
          </p:nvSpPr>
          <p:spPr>
            <a:xfrm>
              <a:off x="0" y="-76200"/>
              <a:ext cx="1431468" cy="291542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5599"/>
                </a:lnSpc>
              </a:pPr>
              <a:r>
                <a:rPr lang="en-US" sz="3999">
                  <a:solidFill>
                    <a:srgbClr val="FFFFFF"/>
                  </a:solidFill>
                  <a:latin typeface="Brix Sans Medium"/>
                  <a:ea typeface="Brix Sans Medium"/>
                  <a:cs typeface="Brix Sans Medium"/>
                  <a:sym typeface="Brix Sans Medium"/>
                </a:rPr>
                <a:t>ANR Agents</a:t>
              </a:r>
            </a:p>
          </p:txBody>
        </p:sp>
      </p:grpSp>
      <p:grpSp>
        <p:nvGrpSpPr>
          <p:cNvPr name="Group 5" id="5"/>
          <p:cNvGrpSpPr/>
          <p:nvPr/>
        </p:nvGrpSpPr>
        <p:grpSpPr>
          <a:xfrm rot="0">
            <a:off x="380699" y="2634289"/>
            <a:ext cx="4228087" cy="4590541"/>
            <a:chOff x="0" y="0"/>
            <a:chExt cx="5637449" cy="6120721"/>
          </a:xfrm>
        </p:grpSpPr>
        <p:sp>
          <p:nvSpPr>
            <p:cNvPr name="Freeform 6" id="6"/>
            <p:cNvSpPr/>
            <p:nvPr/>
          </p:nvSpPr>
          <p:spPr>
            <a:xfrm flipH="false" flipV="false" rot="0">
              <a:off x="0" y="0"/>
              <a:ext cx="5637449" cy="6120721"/>
            </a:xfrm>
            <a:custGeom>
              <a:avLst/>
              <a:gdLst/>
              <a:ahLst/>
              <a:cxnLst/>
              <a:rect r="r" b="b" t="t" l="l"/>
              <a:pathLst>
                <a:path h="6120721" w="5637449">
                  <a:moveTo>
                    <a:pt x="0" y="0"/>
                  </a:moveTo>
                  <a:lnTo>
                    <a:pt x="5637449" y="0"/>
                  </a:lnTo>
                  <a:lnTo>
                    <a:pt x="5637449" y="6120721"/>
                  </a:lnTo>
                  <a:lnTo>
                    <a:pt x="0" y="612072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 l="-239" t="0" r="-239" b="0"/>
              </a:stretch>
            </a:blipFill>
          </p:spPr>
        </p:sp>
        <p:sp>
          <p:nvSpPr>
            <p:cNvPr name="TextBox 7" id="7"/>
            <p:cNvSpPr txBox="true"/>
            <p:nvPr/>
          </p:nvSpPr>
          <p:spPr>
            <a:xfrm rot="0">
              <a:off x="712091" y="2112094"/>
              <a:ext cx="4213267" cy="1820333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5599"/>
                </a:lnSpc>
                <a:spcBef>
                  <a:spcPct val="0"/>
                </a:spcBef>
              </a:pPr>
              <a:r>
                <a:rPr lang="en-US" sz="3999">
                  <a:solidFill>
                    <a:srgbClr val="FFFFFF"/>
                  </a:solidFill>
                  <a:latin typeface="Brix Sans Medium"/>
                  <a:ea typeface="Brix Sans Medium"/>
                  <a:cs typeface="Brix Sans Medium"/>
                  <a:sym typeface="Brix Sans Medium"/>
                </a:rPr>
                <a:t> Foundations Griffon</a:t>
              </a:r>
            </a:p>
          </p:txBody>
        </p:sp>
      </p:grpSp>
      <p:grpSp>
        <p:nvGrpSpPr>
          <p:cNvPr name="Group 8" id="8"/>
          <p:cNvGrpSpPr/>
          <p:nvPr/>
        </p:nvGrpSpPr>
        <p:grpSpPr>
          <a:xfrm rot="0">
            <a:off x="9143224" y="2577500"/>
            <a:ext cx="4308407" cy="4647329"/>
            <a:chOff x="0" y="0"/>
            <a:chExt cx="5744542" cy="6196438"/>
          </a:xfrm>
        </p:grpSpPr>
        <p:sp>
          <p:nvSpPr>
            <p:cNvPr name="Freeform 9" id="9"/>
            <p:cNvSpPr/>
            <p:nvPr/>
          </p:nvSpPr>
          <p:spPr>
            <a:xfrm flipH="false" flipV="false" rot="0">
              <a:off x="0" y="0"/>
              <a:ext cx="5744542" cy="6196438"/>
            </a:xfrm>
            <a:custGeom>
              <a:avLst/>
              <a:gdLst/>
              <a:ahLst/>
              <a:cxnLst/>
              <a:rect r="r" b="b" t="t" l="l"/>
              <a:pathLst>
                <a:path h="6196438" w="5744542">
                  <a:moveTo>
                    <a:pt x="0" y="0"/>
                  </a:moveTo>
                  <a:lnTo>
                    <a:pt x="5744542" y="0"/>
                  </a:lnTo>
                  <a:lnTo>
                    <a:pt x="5744542" y="6196438"/>
                  </a:lnTo>
                  <a:lnTo>
                    <a:pt x="0" y="619643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 l="0" t="-87" r="0" b="-87"/>
              </a:stretch>
            </a:blipFill>
          </p:spPr>
        </p:sp>
        <p:sp>
          <p:nvSpPr>
            <p:cNvPr name="TextBox 10" id="10"/>
            <p:cNvSpPr txBox="true"/>
            <p:nvPr/>
          </p:nvSpPr>
          <p:spPr>
            <a:xfrm rot="0">
              <a:off x="725618" y="2139164"/>
              <a:ext cx="4293306" cy="1841910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5669"/>
                </a:lnSpc>
              </a:pPr>
              <a:r>
                <a:rPr lang="en-US" sz="4049">
                  <a:solidFill>
                    <a:srgbClr val="FFFFFF"/>
                  </a:solidFill>
                  <a:latin typeface="Brix Sans Medium"/>
                  <a:ea typeface="Brix Sans Medium"/>
                  <a:cs typeface="Brix Sans Medium"/>
                  <a:sym typeface="Brix Sans Medium"/>
                </a:rPr>
                <a:t>Foundations </a:t>
              </a:r>
            </a:p>
            <a:p>
              <a:pPr algn="ctr">
                <a:lnSpc>
                  <a:spcPts val="5669"/>
                </a:lnSpc>
                <a:spcBef>
                  <a:spcPct val="0"/>
                </a:spcBef>
              </a:pPr>
              <a:r>
                <a:rPr lang="en-US" sz="4049">
                  <a:solidFill>
                    <a:srgbClr val="FFFFFF"/>
                  </a:solidFill>
                  <a:latin typeface="Brix Sans Medium"/>
                  <a:ea typeface="Brix Sans Medium"/>
                  <a:cs typeface="Brix Sans Medium"/>
                  <a:sym typeface="Brix Sans Medium"/>
                </a:rPr>
                <a:t>Tifton</a:t>
              </a:r>
            </a:p>
          </p:txBody>
        </p:sp>
      </p:grpSp>
      <p:grpSp>
        <p:nvGrpSpPr>
          <p:cNvPr name="Group 11" id="11"/>
          <p:cNvGrpSpPr/>
          <p:nvPr/>
        </p:nvGrpSpPr>
        <p:grpSpPr>
          <a:xfrm rot="0">
            <a:off x="4761961" y="2634289"/>
            <a:ext cx="4228087" cy="4590541"/>
            <a:chOff x="0" y="0"/>
            <a:chExt cx="5637449" cy="6120721"/>
          </a:xfrm>
        </p:grpSpPr>
        <p:sp>
          <p:nvSpPr>
            <p:cNvPr name="Freeform 12" id="12"/>
            <p:cNvSpPr/>
            <p:nvPr/>
          </p:nvSpPr>
          <p:spPr>
            <a:xfrm flipH="false" flipV="false" rot="0">
              <a:off x="0" y="0"/>
              <a:ext cx="5637449" cy="6120721"/>
            </a:xfrm>
            <a:custGeom>
              <a:avLst/>
              <a:gdLst/>
              <a:ahLst/>
              <a:cxnLst/>
              <a:rect r="r" b="b" t="t" l="l"/>
              <a:pathLst>
                <a:path h="6120721" w="5637449">
                  <a:moveTo>
                    <a:pt x="0" y="0"/>
                  </a:moveTo>
                  <a:lnTo>
                    <a:pt x="5637449" y="0"/>
                  </a:lnTo>
                  <a:lnTo>
                    <a:pt x="5637449" y="6120721"/>
                  </a:lnTo>
                  <a:lnTo>
                    <a:pt x="0" y="612072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 l="-239" t="0" r="-239" b="0"/>
              </a:stretch>
            </a:blipFill>
          </p:spPr>
        </p:sp>
        <p:sp>
          <p:nvSpPr>
            <p:cNvPr name="TextBox 13" id="13"/>
            <p:cNvSpPr txBox="true"/>
            <p:nvPr/>
          </p:nvSpPr>
          <p:spPr>
            <a:xfrm rot="0">
              <a:off x="712091" y="2112094"/>
              <a:ext cx="4213267" cy="1820333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5599"/>
                </a:lnSpc>
                <a:spcBef>
                  <a:spcPct val="0"/>
                </a:spcBef>
              </a:pPr>
              <a:r>
                <a:rPr lang="en-US" sz="3999">
                  <a:solidFill>
                    <a:srgbClr val="FFFFFF"/>
                  </a:solidFill>
                  <a:latin typeface="Brix Sans Medium"/>
                  <a:ea typeface="Brix Sans Medium"/>
                  <a:cs typeface="Brix Sans Medium"/>
                  <a:sym typeface="Brix Sans Medium"/>
                </a:rPr>
                <a:t> Foundations Athens</a:t>
              </a:r>
            </a:p>
          </p:txBody>
        </p:sp>
      </p:grpSp>
      <p:grpSp>
        <p:nvGrpSpPr>
          <p:cNvPr name="Group 14" id="14"/>
          <p:cNvGrpSpPr/>
          <p:nvPr/>
        </p:nvGrpSpPr>
        <p:grpSpPr>
          <a:xfrm rot="0">
            <a:off x="13604807" y="2634289"/>
            <a:ext cx="4308407" cy="4647329"/>
            <a:chOff x="0" y="0"/>
            <a:chExt cx="5744542" cy="6196438"/>
          </a:xfrm>
        </p:grpSpPr>
        <p:sp>
          <p:nvSpPr>
            <p:cNvPr name="Freeform 15" id="15"/>
            <p:cNvSpPr/>
            <p:nvPr/>
          </p:nvSpPr>
          <p:spPr>
            <a:xfrm flipH="false" flipV="false" rot="0">
              <a:off x="0" y="0"/>
              <a:ext cx="5744542" cy="6196438"/>
            </a:xfrm>
            <a:custGeom>
              <a:avLst/>
              <a:gdLst/>
              <a:ahLst/>
              <a:cxnLst/>
              <a:rect r="r" b="b" t="t" l="l"/>
              <a:pathLst>
                <a:path h="6196438" w="5744542">
                  <a:moveTo>
                    <a:pt x="0" y="0"/>
                  </a:moveTo>
                  <a:lnTo>
                    <a:pt x="5744542" y="0"/>
                  </a:lnTo>
                  <a:lnTo>
                    <a:pt x="5744542" y="6196438"/>
                  </a:lnTo>
                  <a:lnTo>
                    <a:pt x="0" y="619643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 l="0" t="-87" r="0" b="-87"/>
              </a:stretch>
            </a:blipFill>
          </p:spPr>
        </p:sp>
        <p:sp>
          <p:nvSpPr>
            <p:cNvPr name="TextBox 16" id="16"/>
            <p:cNvSpPr txBox="true"/>
            <p:nvPr/>
          </p:nvSpPr>
          <p:spPr>
            <a:xfrm rot="0">
              <a:off x="725618" y="2139164"/>
              <a:ext cx="4293306" cy="1841910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5669"/>
                </a:lnSpc>
                <a:spcBef>
                  <a:spcPct val="0"/>
                </a:spcBef>
              </a:pPr>
              <a:r>
                <a:rPr lang="en-US" sz="4049">
                  <a:solidFill>
                    <a:srgbClr val="FFFFFF"/>
                  </a:solidFill>
                  <a:latin typeface="Brix Sans Medium"/>
                  <a:ea typeface="Brix Sans Medium"/>
                  <a:cs typeface="Brix Sans Medium"/>
                  <a:sym typeface="Brix Sans Medium"/>
                </a:rPr>
                <a:t>2-4 Online Classes</a:t>
              </a:r>
            </a:p>
          </p:txBody>
        </p:sp>
      </p:grpSp>
    </p:spTree>
  </p:cSld>
  <p:clrMapOvr>
    <a:masterClrMapping/>
  </p:clrMapOvr>
</p:sld>
</file>

<file path=ppt/slides/slide7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5950572" y="211075"/>
            <a:ext cx="6386856" cy="817625"/>
            <a:chOff x="0" y="0"/>
            <a:chExt cx="1682135" cy="215342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1682135" cy="215342"/>
            </a:xfrm>
            <a:custGeom>
              <a:avLst/>
              <a:gdLst/>
              <a:ahLst/>
              <a:cxnLst/>
              <a:rect r="r" b="b" t="t" l="l"/>
              <a:pathLst>
                <a:path h="215342" w="1682135">
                  <a:moveTo>
                    <a:pt x="61820" y="0"/>
                  </a:moveTo>
                  <a:lnTo>
                    <a:pt x="1620315" y="0"/>
                  </a:lnTo>
                  <a:cubicBezTo>
                    <a:pt x="1654457" y="0"/>
                    <a:pt x="1682135" y="27678"/>
                    <a:pt x="1682135" y="61820"/>
                  </a:cubicBezTo>
                  <a:lnTo>
                    <a:pt x="1682135" y="153521"/>
                  </a:lnTo>
                  <a:cubicBezTo>
                    <a:pt x="1682135" y="169917"/>
                    <a:pt x="1675622" y="185641"/>
                    <a:pt x="1664028" y="197235"/>
                  </a:cubicBezTo>
                  <a:cubicBezTo>
                    <a:pt x="1652435" y="208829"/>
                    <a:pt x="1636710" y="215342"/>
                    <a:pt x="1620315" y="215342"/>
                  </a:cubicBezTo>
                  <a:lnTo>
                    <a:pt x="61820" y="215342"/>
                  </a:lnTo>
                  <a:cubicBezTo>
                    <a:pt x="45425" y="215342"/>
                    <a:pt x="29700" y="208829"/>
                    <a:pt x="18107" y="197235"/>
                  </a:cubicBezTo>
                  <a:cubicBezTo>
                    <a:pt x="6513" y="185641"/>
                    <a:pt x="0" y="169917"/>
                    <a:pt x="0" y="153521"/>
                  </a:cubicBezTo>
                  <a:lnTo>
                    <a:pt x="0" y="61820"/>
                  </a:lnTo>
                  <a:cubicBezTo>
                    <a:pt x="0" y="45425"/>
                    <a:pt x="6513" y="29700"/>
                    <a:pt x="18107" y="18107"/>
                  </a:cubicBezTo>
                  <a:cubicBezTo>
                    <a:pt x="29700" y="6513"/>
                    <a:pt x="45425" y="0"/>
                    <a:pt x="61820" y="0"/>
                  </a:cubicBezTo>
                  <a:close/>
                </a:path>
              </a:pathLst>
            </a:custGeom>
            <a:solidFill>
              <a:srgbClr val="FFC500"/>
            </a:solidFill>
          </p:spPr>
        </p:sp>
        <p:sp>
          <p:nvSpPr>
            <p:cNvPr name="TextBox 4" id="4"/>
            <p:cNvSpPr txBox="true"/>
            <p:nvPr/>
          </p:nvSpPr>
          <p:spPr>
            <a:xfrm>
              <a:off x="0" y="-76200"/>
              <a:ext cx="1682135" cy="291542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5599"/>
                </a:lnSpc>
              </a:pPr>
              <a:r>
                <a:rPr lang="en-US" sz="3999">
                  <a:solidFill>
                    <a:srgbClr val="000000"/>
                  </a:solidFill>
                  <a:latin typeface="Brix Sans Medium"/>
                  <a:ea typeface="Brix Sans Medium"/>
                  <a:cs typeface="Brix Sans Medium"/>
                  <a:sym typeface="Brix Sans Medium"/>
                </a:rPr>
                <a:t>Professional Development</a:t>
              </a:r>
            </a:p>
          </p:txBody>
        </p:sp>
      </p:grpSp>
      <p:grpSp>
        <p:nvGrpSpPr>
          <p:cNvPr name="Group 5" id="5"/>
          <p:cNvGrpSpPr/>
          <p:nvPr/>
        </p:nvGrpSpPr>
        <p:grpSpPr>
          <a:xfrm rot="0">
            <a:off x="3198658" y="2162702"/>
            <a:ext cx="2051067" cy="4912735"/>
            <a:chOff x="0" y="0"/>
            <a:chExt cx="2734756" cy="6550313"/>
          </a:xfrm>
        </p:grpSpPr>
        <p:sp>
          <p:nvSpPr>
            <p:cNvPr name="Freeform 6" id="6"/>
            <p:cNvSpPr/>
            <p:nvPr/>
          </p:nvSpPr>
          <p:spPr>
            <a:xfrm flipH="false" flipV="false" rot="0">
              <a:off x="0" y="0"/>
              <a:ext cx="2734756" cy="6550313"/>
            </a:xfrm>
            <a:custGeom>
              <a:avLst/>
              <a:gdLst/>
              <a:ahLst/>
              <a:cxnLst/>
              <a:rect r="r" b="b" t="t" l="l"/>
              <a:pathLst>
                <a:path h="6550313" w="2734756">
                  <a:moveTo>
                    <a:pt x="0" y="0"/>
                  </a:moveTo>
                  <a:lnTo>
                    <a:pt x="2734756" y="0"/>
                  </a:lnTo>
                  <a:lnTo>
                    <a:pt x="2734756" y="6550313"/>
                  </a:lnTo>
                  <a:lnTo>
                    <a:pt x="0" y="655031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TextBox 7" id="7"/>
            <p:cNvSpPr txBox="true"/>
            <p:nvPr/>
          </p:nvSpPr>
          <p:spPr>
            <a:xfrm rot="0">
              <a:off x="327962" y="1178965"/>
              <a:ext cx="2078831" cy="676275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4200"/>
                </a:lnSpc>
                <a:spcBef>
                  <a:spcPct val="0"/>
                </a:spcBef>
              </a:pPr>
              <a:r>
                <a:rPr lang="en-US" sz="3000">
                  <a:solidFill>
                    <a:srgbClr val="000000"/>
                  </a:solidFill>
                  <a:latin typeface="Brix Sans Medium"/>
                  <a:ea typeface="Brix Sans Medium"/>
                  <a:cs typeface="Brix Sans Medium"/>
                  <a:sym typeface="Brix Sans Medium"/>
                </a:rPr>
                <a:t>1-3 Years</a:t>
              </a:r>
            </a:p>
          </p:txBody>
        </p:sp>
      </p:grpSp>
      <p:grpSp>
        <p:nvGrpSpPr>
          <p:cNvPr name="Group 8" id="8"/>
          <p:cNvGrpSpPr/>
          <p:nvPr/>
        </p:nvGrpSpPr>
        <p:grpSpPr>
          <a:xfrm rot="0">
            <a:off x="7768043" y="2162702"/>
            <a:ext cx="2051067" cy="4912735"/>
            <a:chOff x="0" y="0"/>
            <a:chExt cx="2734756" cy="6550313"/>
          </a:xfrm>
        </p:grpSpPr>
        <p:sp>
          <p:nvSpPr>
            <p:cNvPr name="Freeform 9" id="9"/>
            <p:cNvSpPr/>
            <p:nvPr/>
          </p:nvSpPr>
          <p:spPr>
            <a:xfrm flipH="false" flipV="false" rot="0">
              <a:off x="0" y="0"/>
              <a:ext cx="2734756" cy="6550313"/>
            </a:xfrm>
            <a:custGeom>
              <a:avLst/>
              <a:gdLst/>
              <a:ahLst/>
              <a:cxnLst/>
              <a:rect r="r" b="b" t="t" l="l"/>
              <a:pathLst>
                <a:path h="6550313" w="2734756">
                  <a:moveTo>
                    <a:pt x="0" y="0"/>
                  </a:moveTo>
                  <a:lnTo>
                    <a:pt x="2734756" y="0"/>
                  </a:lnTo>
                  <a:lnTo>
                    <a:pt x="2734756" y="6550313"/>
                  </a:lnTo>
                  <a:lnTo>
                    <a:pt x="0" y="655031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TextBox 10" id="10"/>
            <p:cNvSpPr txBox="true"/>
            <p:nvPr/>
          </p:nvSpPr>
          <p:spPr>
            <a:xfrm rot="0">
              <a:off x="327962" y="1178965"/>
              <a:ext cx="2078831" cy="676275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4200"/>
                </a:lnSpc>
                <a:spcBef>
                  <a:spcPct val="0"/>
                </a:spcBef>
              </a:pPr>
              <a:r>
                <a:rPr lang="en-US" sz="3000">
                  <a:solidFill>
                    <a:srgbClr val="000000"/>
                  </a:solidFill>
                  <a:latin typeface="Brix Sans Medium"/>
                  <a:ea typeface="Brix Sans Medium"/>
                  <a:cs typeface="Brix Sans Medium"/>
                  <a:sym typeface="Brix Sans Medium"/>
                </a:rPr>
                <a:t>3 Years</a:t>
              </a:r>
            </a:p>
          </p:txBody>
        </p:sp>
      </p:grpSp>
      <p:grpSp>
        <p:nvGrpSpPr>
          <p:cNvPr name="Group 11" id="11"/>
          <p:cNvGrpSpPr/>
          <p:nvPr/>
        </p:nvGrpSpPr>
        <p:grpSpPr>
          <a:xfrm rot="0">
            <a:off x="12337428" y="2162702"/>
            <a:ext cx="2051067" cy="4912735"/>
            <a:chOff x="0" y="0"/>
            <a:chExt cx="2734756" cy="6550313"/>
          </a:xfrm>
        </p:grpSpPr>
        <p:sp>
          <p:nvSpPr>
            <p:cNvPr name="Freeform 12" id="12"/>
            <p:cNvSpPr/>
            <p:nvPr/>
          </p:nvSpPr>
          <p:spPr>
            <a:xfrm flipH="false" flipV="false" rot="0">
              <a:off x="0" y="0"/>
              <a:ext cx="2734756" cy="6550313"/>
            </a:xfrm>
            <a:custGeom>
              <a:avLst/>
              <a:gdLst/>
              <a:ahLst/>
              <a:cxnLst/>
              <a:rect r="r" b="b" t="t" l="l"/>
              <a:pathLst>
                <a:path h="6550313" w="2734756">
                  <a:moveTo>
                    <a:pt x="0" y="0"/>
                  </a:moveTo>
                  <a:lnTo>
                    <a:pt x="2734756" y="0"/>
                  </a:lnTo>
                  <a:lnTo>
                    <a:pt x="2734756" y="6550313"/>
                  </a:lnTo>
                  <a:lnTo>
                    <a:pt x="0" y="655031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TextBox 13" id="13"/>
            <p:cNvSpPr txBox="true"/>
            <p:nvPr/>
          </p:nvSpPr>
          <p:spPr>
            <a:xfrm rot="0">
              <a:off x="327962" y="1178965"/>
              <a:ext cx="2078831" cy="676275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4200"/>
                </a:lnSpc>
                <a:spcBef>
                  <a:spcPct val="0"/>
                </a:spcBef>
              </a:pPr>
              <a:r>
                <a:rPr lang="en-US" sz="3000">
                  <a:solidFill>
                    <a:srgbClr val="000000"/>
                  </a:solidFill>
                  <a:latin typeface="Brix Sans Medium"/>
                  <a:ea typeface="Brix Sans Medium"/>
                  <a:cs typeface="Brix Sans Medium"/>
                  <a:sym typeface="Brix Sans Medium"/>
                </a:rPr>
                <a:t>5 Years</a:t>
              </a:r>
            </a:p>
          </p:txBody>
        </p:sp>
      </p:grpSp>
      <p:sp>
        <p:nvSpPr>
          <p:cNvPr name="Freeform 14" id="14"/>
          <p:cNvSpPr/>
          <p:nvPr/>
        </p:nvSpPr>
        <p:spPr>
          <a:xfrm flipH="false" flipV="false" rot="0">
            <a:off x="707903" y="8208912"/>
            <a:ext cx="16872194" cy="1855941"/>
          </a:xfrm>
          <a:custGeom>
            <a:avLst/>
            <a:gdLst/>
            <a:ahLst/>
            <a:cxnLst/>
            <a:rect r="r" b="b" t="t" l="l"/>
            <a:pathLst>
              <a:path h="1855941" w="16872194">
                <a:moveTo>
                  <a:pt x="0" y="0"/>
                </a:moveTo>
                <a:lnTo>
                  <a:pt x="16872194" y="0"/>
                </a:lnTo>
                <a:lnTo>
                  <a:pt x="16872194" y="1855941"/>
                </a:lnTo>
                <a:lnTo>
                  <a:pt x="0" y="1855941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2006-08-16T00:00:00Z</dcterms:created>
  <dc:identifier>DAGtKdHBZro</dc:identifier>
  <dcterms:modified xsi:type="dcterms:W3CDTF">2011-08-01T06:04:30Z</dcterms:modified>
  <cp:revision>1</cp:revision>
  <dc:title>Low Fidelity Storyboard</dc:title>
</cp:coreProperties>
</file>